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365" r:id="rId2"/>
    <p:sldId id="367" r:id="rId3"/>
    <p:sldId id="368" r:id="rId4"/>
    <p:sldId id="369" r:id="rId5"/>
    <p:sldId id="406" r:id="rId6"/>
    <p:sldId id="407" r:id="rId7"/>
    <p:sldId id="376" r:id="rId8"/>
    <p:sldId id="408" r:id="rId9"/>
    <p:sldId id="377" r:id="rId10"/>
    <p:sldId id="409" r:id="rId11"/>
    <p:sldId id="410" r:id="rId12"/>
    <p:sldId id="411" r:id="rId13"/>
    <p:sldId id="390" r:id="rId14"/>
    <p:sldId id="391" r:id="rId15"/>
    <p:sldId id="392" r:id="rId16"/>
    <p:sldId id="371" r:id="rId17"/>
    <p:sldId id="383" r:id="rId18"/>
    <p:sldId id="372" r:id="rId19"/>
    <p:sldId id="393" r:id="rId20"/>
    <p:sldId id="394" r:id="rId21"/>
    <p:sldId id="373" r:id="rId22"/>
    <p:sldId id="399" r:id="rId23"/>
    <p:sldId id="404" r:id="rId24"/>
    <p:sldId id="403" r:id="rId25"/>
    <p:sldId id="398" r:id="rId26"/>
    <p:sldId id="400" r:id="rId27"/>
    <p:sldId id="402" r:id="rId28"/>
    <p:sldId id="401" r:id="rId29"/>
    <p:sldId id="374" r:id="rId30"/>
    <p:sldId id="395" r:id="rId31"/>
    <p:sldId id="396" r:id="rId32"/>
    <p:sldId id="384" r:id="rId33"/>
    <p:sldId id="375" r:id="rId34"/>
    <p:sldId id="397" r:id="rId35"/>
    <p:sldId id="378" r:id="rId36"/>
    <p:sldId id="405" r:id="rId37"/>
    <p:sldId id="412" r:id="rId38"/>
    <p:sldId id="413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" initials="c" lastIdx="1" clrIdx="0">
    <p:extLst>
      <p:ext uri="{19B8F6BF-5375-455C-9EA6-DF929625EA0E}">
        <p15:presenceInfo xmlns:p15="http://schemas.microsoft.com/office/powerpoint/2012/main" userId="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1511" autoAdjust="0"/>
  </p:normalViewPr>
  <p:slideViewPr>
    <p:cSldViewPr snapToGrid="0">
      <p:cViewPr varScale="1">
        <p:scale>
          <a:sx n="114" d="100"/>
          <a:sy n="114" d="100"/>
        </p:scale>
        <p:origin x="1075" y="101"/>
      </p:cViewPr>
      <p:guideLst/>
    </p:cSldViewPr>
  </p:slideViewPr>
  <p:outlineViewPr>
    <p:cViewPr>
      <p:scale>
        <a:sx n="33" d="100"/>
        <a:sy n="33" d="100"/>
      </p:scale>
      <p:origin x="0" y="-301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46D26-478B-484E-B0C0-1E454F95721F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B51BD-2829-4CDB-BA7F-8FCA4DDB5A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771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教授</a:t>
            </a:r>
            <a:r>
              <a:rPr lang="en-US" altLang="zh-TW" dirty="0"/>
              <a:t>.</a:t>
            </a:r>
            <a:r>
              <a:rPr lang="zh-TW" altLang="en-US" dirty="0"/>
              <a:t>助教</a:t>
            </a:r>
            <a:r>
              <a:rPr lang="en-US" altLang="zh-TW" dirty="0"/>
              <a:t>.</a:t>
            </a:r>
            <a:r>
              <a:rPr lang="zh-TW" altLang="en-US" dirty="0"/>
              <a:t>各位同學大家好</a:t>
            </a:r>
            <a:endParaRPr lang="en-US" altLang="zh-TW" dirty="0"/>
          </a:p>
          <a:p>
            <a:r>
              <a:rPr lang="zh-TW" altLang="en-US" dirty="0"/>
              <a:t>我們是</a:t>
            </a:r>
            <a:r>
              <a:rPr lang="en-US" altLang="zh-TW" dirty="0"/>
              <a:t>group23</a:t>
            </a:r>
          </a:p>
          <a:p>
            <a:r>
              <a:rPr lang="zh-TW" altLang="en-US" dirty="0"/>
              <a:t>我是陳語彤</a:t>
            </a:r>
            <a:r>
              <a:rPr lang="en-US" altLang="zh-TW" dirty="0"/>
              <a:t>,</a:t>
            </a:r>
            <a:r>
              <a:rPr lang="zh-TW" altLang="en-US" dirty="0"/>
              <a:t>我的組員有陳俐蓉、吳念泓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833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首先介紹我們如何驗證</a:t>
            </a:r>
            <a:r>
              <a:rPr lang="en-US" altLang="zh-TW" dirty="0" err="1"/>
              <a:t>fifo</a:t>
            </a:r>
            <a:r>
              <a:rPr lang="en-US" altLang="zh-TW" dirty="0"/>
              <a:t>(click)</a:t>
            </a:r>
          </a:p>
          <a:p>
            <a:endParaRPr lang="en-US" altLang="zh-TW" dirty="0"/>
          </a:p>
          <a:p>
            <a:r>
              <a:rPr lang="zh-TW" altLang="en-US" dirty="0"/>
              <a:t>首先要線說明在這個</a:t>
            </a:r>
            <a:r>
              <a:rPr lang="en-US" altLang="zh-TW" dirty="0" err="1"/>
              <a:t>cpu</a:t>
            </a:r>
            <a:r>
              <a:rPr lang="zh-TW" altLang="en-US" dirty="0"/>
              <a:t>中的</a:t>
            </a:r>
            <a:r>
              <a:rPr lang="en-US" altLang="zh-TW" dirty="0" err="1"/>
              <a:t>fifo</a:t>
            </a:r>
            <a:r>
              <a:rPr lang="zh-TW" altLang="en-US" dirty="0"/>
              <a:t>深度為</a:t>
            </a:r>
            <a:r>
              <a:rPr lang="en-US" altLang="zh-TW" dirty="0"/>
              <a:t>2</a:t>
            </a:r>
          </a:p>
          <a:p>
            <a:r>
              <a:rPr lang="zh-TW" altLang="en-US" dirty="0"/>
              <a:t>在驗證</a:t>
            </a:r>
            <a:r>
              <a:rPr lang="en-US" altLang="zh-TW" dirty="0" err="1"/>
              <a:t>fifo</a:t>
            </a:r>
            <a:r>
              <a:rPr lang="zh-TW" altLang="en-US" dirty="0"/>
              <a:t>的時候因為</a:t>
            </a:r>
            <a:r>
              <a:rPr lang="en-US" altLang="zh-TW" dirty="0" err="1"/>
              <a:t>cpu</a:t>
            </a:r>
            <a:r>
              <a:rPr lang="zh-TW" altLang="en-US" dirty="0"/>
              <a:t>會有</a:t>
            </a:r>
            <a:r>
              <a:rPr lang="en-US" altLang="zh-TW" dirty="0"/>
              <a:t>flush</a:t>
            </a:r>
            <a:r>
              <a:rPr lang="zh-TW" altLang="en-US" dirty="0"/>
              <a:t>訊號</a:t>
            </a:r>
            <a:r>
              <a:rPr lang="en-US" altLang="zh-TW" dirty="0"/>
              <a:t>,</a:t>
            </a:r>
            <a:r>
              <a:rPr lang="zh-TW" altLang="en-US" dirty="0"/>
              <a:t>將</a:t>
            </a:r>
            <a:r>
              <a:rPr lang="en-US" altLang="zh-TW" dirty="0" err="1"/>
              <a:t>fifo</a:t>
            </a:r>
            <a:r>
              <a:rPr lang="zh-TW" altLang="en-US" dirty="0"/>
              <a:t>中的值全部清為</a:t>
            </a:r>
            <a:r>
              <a:rPr lang="en-US" altLang="zh-TW" dirty="0"/>
              <a:t>0</a:t>
            </a:r>
          </a:p>
          <a:p>
            <a:r>
              <a:rPr lang="zh-TW" altLang="en-US" dirty="0"/>
              <a:t>導致我們如果將此</a:t>
            </a:r>
            <a:r>
              <a:rPr lang="en-US" altLang="zh-TW" dirty="0" err="1"/>
              <a:t>fifo</a:t>
            </a:r>
            <a:r>
              <a:rPr lang="zh-TW" altLang="en-US" dirty="0"/>
              <a:t>掛上</a:t>
            </a:r>
            <a:r>
              <a:rPr lang="en-US" altLang="zh-TW" dirty="0"/>
              <a:t>scoreboard</a:t>
            </a:r>
            <a:r>
              <a:rPr lang="zh-TW" altLang="en-US" dirty="0"/>
              <a:t>會出現錯誤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所以我就寫一個</a:t>
            </a:r>
            <a:r>
              <a:rPr lang="en-US" altLang="zh-TW" dirty="0" err="1"/>
              <a:t>fifo</a:t>
            </a:r>
            <a:r>
              <a:rPr lang="zh-TW" altLang="en-US" dirty="0"/>
              <a:t>並且通過</a:t>
            </a:r>
            <a:r>
              <a:rPr lang="en-US" altLang="zh-TW" dirty="0"/>
              <a:t>scoreboard</a:t>
            </a:r>
            <a:r>
              <a:rPr lang="zh-TW" altLang="en-US" dirty="0"/>
              <a:t>的驗證</a:t>
            </a:r>
            <a:r>
              <a:rPr lang="en-US" altLang="zh-TW" dirty="0"/>
              <a:t>(</a:t>
            </a:r>
            <a:r>
              <a:rPr lang="zh-TW" altLang="en-US" dirty="0"/>
              <a:t>結果在右上角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而為了符合</a:t>
            </a:r>
            <a:r>
              <a:rPr lang="en-US" altLang="zh-TW" dirty="0" err="1"/>
              <a:t>cpu</a:t>
            </a:r>
            <a:r>
              <a:rPr lang="zh-TW" altLang="en-US" dirty="0"/>
              <a:t>的訊號我在這個驗證完後的</a:t>
            </a:r>
            <a:r>
              <a:rPr lang="en-US" altLang="zh-TW" dirty="0" err="1"/>
              <a:t>fifo</a:t>
            </a:r>
            <a:r>
              <a:rPr lang="zh-TW" altLang="en-US" dirty="0"/>
              <a:t>加上</a:t>
            </a:r>
            <a:r>
              <a:rPr lang="en-US" altLang="zh-TW" dirty="0"/>
              <a:t>flush</a:t>
            </a:r>
            <a:r>
              <a:rPr lang="zh-TW" altLang="en-US" dirty="0"/>
              <a:t>訊號</a:t>
            </a:r>
            <a:r>
              <a:rPr lang="en-US" altLang="zh-TW" dirty="0"/>
              <a:t>(click)</a:t>
            </a:r>
          </a:p>
          <a:p>
            <a:endParaRPr lang="en-US" altLang="zh-TW" dirty="0"/>
          </a:p>
          <a:p>
            <a:r>
              <a:rPr lang="zh-TW" altLang="en-US" dirty="0"/>
              <a:t>可以看到右圖下半部分</a:t>
            </a:r>
            <a:r>
              <a:rPr lang="en-US" altLang="zh-TW" dirty="0"/>
              <a:t>,</a:t>
            </a:r>
            <a:r>
              <a:rPr lang="zh-TW" altLang="en-US" dirty="0"/>
              <a:t>他做的事情其實就跟</a:t>
            </a:r>
            <a:r>
              <a:rPr lang="en-US" altLang="zh-TW" dirty="0"/>
              <a:t>reset</a:t>
            </a:r>
            <a:r>
              <a:rPr lang="zh-TW" altLang="en-US" dirty="0"/>
              <a:t>一樣</a:t>
            </a:r>
            <a:r>
              <a:rPr lang="en-US" altLang="zh-TW" dirty="0"/>
              <a:t>,</a:t>
            </a:r>
            <a:r>
              <a:rPr lang="zh-TW" altLang="en-US" dirty="0"/>
              <a:t>將所有的訊號做歸</a:t>
            </a:r>
            <a:r>
              <a:rPr lang="en-US" altLang="zh-TW" dirty="0"/>
              <a:t>0</a:t>
            </a:r>
            <a:r>
              <a:rPr lang="zh-TW" altLang="en-US" dirty="0"/>
              <a:t>的動作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818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接下來是對</a:t>
            </a:r>
            <a:r>
              <a:rPr lang="en-US" altLang="zh-TW" dirty="0" err="1"/>
              <a:t>fifo</a:t>
            </a:r>
            <a:r>
              <a:rPr lang="zh-TW" altLang="en-US" dirty="0"/>
              <a:t>做</a:t>
            </a:r>
            <a:r>
              <a:rPr lang="en-US" altLang="zh-TW" dirty="0"/>
              <a:t>push</a:t>
            </a:r>
            <a:r>
              <a:rPr lang="zh-TW" altLang="en-US" dirty="0"/>
              <a:t>跟</a:t>
            </a:r>
            <a:r>
              <a:rPr lang="en-US" altLang="zh-TW" dirty="0"/>
              <a:t>pop</a:t>
            </a:r>
            <a:r>
              <a:rPr lang="zh-TW" altLang="en-US" dirty="0"/>
              <a:t>的動作</a:t>
            </a:r>
            <a:endParaRPr lang="en-US" altLang="zh-TW" dirty="0"/>
          </a:p>
          <a:p>
            <a:r>
              <a:rPr lang="zh-TW" altLang="en-US" dirty="0"/>
              <a:t>因為在驗證時我沒有多去判斷</a:t>
            </a:r>
            <a:r>
              <a:rPr lang="en-US" altLang="zh-TW" dirty="0" err="1"/>
              <a:t>fifo</a:t>
            </a:r>
            <a:r>
              <a:rPr lang="zh-TW" altLang="en-US" dirty="0"/>
              <a:t>是否空跟滿</a:t>
            </a:r>
            <a:endParaRPr lang="en-US" altLang="zh-TW" dirty="0"/>
          </a:p>
          <a:p>
            <a:r>
              <a:rPr lang="zh-TW" altLang="en-US" dirty="0"/>
              <a:t>所以可以看到在</a:t>
            </a:r>
            <a:r>
              <a:rPr lang="en-US" altLang="zh-TW" dirty="0"/>
              <a:t>push</a:t>
            </a:r>
            <a:r>
              <a:rPr lang="zh-TW" altLang="en-US" dirty="0"/>
              <a:t>的時候也就是</a:t>
            </a:r>
            <a:r>
              <a:rPr lang="en-US" altLang="zh-TW" dirty="0" err="1"/>
              <a:t>write_valid</a:t>
            </a:r>
            <a:r>
              <a:rPr lang="zh-TW" altLang="en-US" dirty="0"/>
              <a:t>我就會將資料寫入並且將</a:t>
            </a:r>
            <a:r>
              <a:rPr lang="en-US" altLang="zh-TW" dirty="0"/>
              <a:t>write pointer</a:t>
            </a:r>
            <a:r>
              <a:rPr lang="zh-TW" altLang="en-US" dirty="0"/>
              <a:t>加</a:t>
            </a:r>
            <a:r>
              <a:rPr lang="en-US" altLang="zh-TW" dirty="0"/>
              <a:t>1</a:t>
            </a:r>
          </a:p>
          <a:p>
            <a:r>
              <a:rPr lang="zh-TW" altLang="en-US" dirty="0"/>
              <a:t>我將原先</a:t>
            </a:r>
            <a:r>
              <a:rPr lang="en-US" altLang="zh-TW" dirty="0" err="1"/>
              <a:t>fifo</a:t>
            </a:r>
            <a:r>
              <a:rPr lang="zh-TW" altLang="en-US" dirty="0"/>
              <a:t>的一些判斷訊號拿掉</a:t>
            </a:r>
            <a:endParaRPr lang="en-US" altLang="zh-TW" dirty="0"/>
          </a:p>
          <a:p>
            <a:r>
              <a:rPr lang="zh-TW" altLang="en-US" dirty="0"/>
              <a:t>那我會在之後解釋我為什麼沒去判斷空跟滿我的結果還會是對的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接著</a:t>
            </a:r>
            <a:r>
              <a:rPr lang="en-US" altLang="zh-TW" dirty="0"/>
              <a:t>pop</a:t>
            </a:r>
            <a:r>
              <a:rPr lang="zh-TW" altLang="en-US" dirty="0"/>
              <a:t>的部分也一樣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所以可以看到在</a:t>
            </a:r>
            <a:r>
              <a:rPr lang="en-US" altLang="zh-TW" dirty="0"/>
              <a:t>pop</a:t>
            </a:r>
            <a:r>
              <a:rPr lang="zh-TW" altLang="en-US" dirty="0"/>
              <a:t>的時候我就會將資料讀出並且將</a:t>
            </a:r>
            <a:r>
              <a:rPr lang="en-US" altLang="zh-TW" dirty="0"/>
              <a:t>read pointer</a:t>
            </a:r>
            <a:r>
              <a:rPr lang="zh-TW" altLang="en-US" dirty="0"/>
              <a:t>加</a:t>
            </a:r>
            <a:r>
              <a:rPr lang="en-US" altLang="zh-TW" dirty="0"/>
              <a:t>1</a:t>
            </a:r>
          </a:p>
          <a:p>
            <a:endParaRPr lang="en-US" altLang="zh-TW" dirty="0"/>
          </a:p>
          <a:p>
            <a:r>
              <a:rPr lang="zh-TW" altLang="en-US" dirty="0"/>
              <a:t>最後就是</a:t>
            </a:r>
            <a:r>
              <a:rPr lang="en-US" altLang="zh-TW" dirty="0"/>
              <a:t>counter</a:t>
            </a:r>
            <a:r>
              <a:rPr lang="zh-TW" altLang="en-US" dirty="0"/>
              <a:t>的部分</a:t>
            </a:r>
            <a:endParaRPr lang="en-US" altLang="zh-TW" dirty="0"/>
          </a:p>
          <a:p>
            <a:r>
              <a:rPr lang="zh-TW" altLang="en-US" dirty="0"/>
              <a:t>這個部分就是在算</a:t>
            </a:r>
            <a:r>
              <a:rPr lang="en-US" altLang="zh-TW" dirty="0" err="1"/>
              <a:t>fifo</a:t>
            </a:r>
            <a:r>
              <a:rPr lang="zh-TW" altLang="en-US" dirty="0"/>
              <a:t>裡面儲存了幾個的值</a:t>
            </a:r>
            <a:endParaRPr lang="en-US" altLang="zh-TW" dirty="0"/>
          </a:p>
          <a:p>
            <a:r>
              <a:rPr lang="zh-TW" altLang="en-US" dirty="0"/>
              <a:t>在要寫不讀的時候</a:t>
            </a:r>
            <a:r>
              <a:rPr lang="en-US" altLang="zh-TW" dirty="0"/>
              <a:t>count</a:t>
            </a:r>
            <a:r>
              <a:rPr lang="zh-TW" altLang="en-US" dirty="0"/>
              <a:t>會加</a:t>
            </a:r>
            <a:r>
              <a:rPr lang="en-US" altLang="zh-TW" dirty="0"/>
              <a:t>1,</a:t>
            </a:r>
            <a:r>
              <a:rPr lang="zh-TW" altLang="en-US" dirty="0"/>
              <a:t>而在要讀不寫時</a:t>
            </a:r>
            <a:r>
              <a:rPr lang="en-US" altLang="zh-TW" dirty="0"/>
              <a:t>count</a:t>
            </a:r>
            <a:r>
              <a:rPr lang="zh-TW" altLang="en-US" dirty="0"/>
              <a:t>會減</a:t>
            </a:r>
            <a:r>
              <a:rPr lang="en-US" altLang="zh-TW" dirty="0"/>
              <a:t>1,</a:t>
            </a:r>
            <a:r>
              <a:rPr lang="zh-TW" altLang="en-US" dirty="0"/>
              <a:t>其餘則維持原值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564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這邊是我將指令讀出的部分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valid0</a:t>
            </a:r>
            <a:r>
              <a:rPr lang="zh-TW" altLang="en-US" dirty="0"/>
              <a:t>跟</a:t>
            </a:r>
            <a:r>
              <a:rPr lang="en-US" altLang="zh-TW" dirty="0"/>
              <a:t>valid1</a:t>
            </a:r>
            <a:r>
              <a:rPr lang="zh-TW" altLang="en-US" dirty="0"/>
              <a:t>皆為</a:t>
            </a:r>
            <a:r>
              <a:rPr lang="en-US" altLang="zh-TW" dirty="0"/>
              <a:t>1</a:t>
            </a:r>
            <a:r>
              <a:rPr lang="zh-TW" altLang="en-US" dirty="0"/>
              <a:t>時</a:t>
            </a:r>
            <a:r>
              <a:rPr lang="en-US" altLang="zh-TW" dirty="0"/>
              <a:t>, ins2</a:t>
            </a:r>
            <a:r>
              <a:rPr lang="zh-TW" altLang="en-US" dirty="0"/>
              <a:t>會是</a:t>
            </a:r>
            <a:r>
              <a:rPr lang="en-US" altLang="zh-TW" dirty="0" err="1"/>
              <a:t>fifo</a:t>
            </a:r>
            <a:r>
              <a:rPr lang="zh-TW" altLang="en-US" dirty="0"/>
              <a:t>讀出資料的低</a:t>
            </a:r>
            <a:r>
              <a:rPr lang="en-US" altLang="zh-TW" dirty="0"/>
              <a:t>32bit, ins3</a:t>
            </a:r>
            <a:r>
              <a:rPr lang="zh-TW" altLang="en-US" dirty="0"/>
              <a:t>會是</a:t>
            </a:r>
            <a:r>
              <a:rPr lang="en-US" altLang="zh-TW" dirty="0" err="1"/>
              <a:t>fifo</a:t>
            </a:r>
            <a:r>
              <a:rPr lang="zh-TW" altLang="en-US" dirty="0"/>
              <a:t>讀出資料的高</a:t>
            </a:r>
            <a:r>
              <a:rPr lang="en-US" altLang="zh-TW" dirty="0"/>
              <a:t>32bit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而在</a:t>
            </a:r>
            <a:r>
              <a:rPr lang="en-US" altLang="zh-TW" dirty="0"/>
              <a:t>valid0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跟</a:t>
            </a:r>
            <a:r>
              <a:rPr lang="en-US" altLang="zh-TW" dirty="0"/>
              <a:t>valid1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  <a:r>
              <a:rPr lang="zh-TW" altLang="en-US" dirty="0"/>
              <a:t>時</a:t>
            </a:r>
            <a:r>
              <a:rPr lang="en-US" altLang="zh-TW" dirty="0"/>
              <a:t>, ins2</a:t>
            </a:r>
            <a:r>
              <a:rPr lang="zh-TW" altLang="en-US" dirty="0"/>
              <a:t>會是</a:t>
            </a:r>
            <a:r>
              <a:rPr lang="en-US" altLang="zh-TW" dirty="0" err="1"/>
              <a:t>fifo</a:t>
            </a:r>
            <a:r>
              <a:rPr lang="zh-TW" altLang="en-US" dirty="0"/>
              <a:t>讀出資料的低</a:t>
            </a:r>
            <a:r>
              <a:rPr lang="en-US" altLang="zh-TW" dirty="0"/>
              <a:t>32bit, ins3</a:t>
            </a:r>
            <a:r>
              <a:rPr lang="zh-TW" altLang="en-US" dirty="0"/>
              <a:t>會是</a:t>
            </a:r>
            <a:r>
              <a:rPr lang="en-US" altLang="zh-TW" dirty="0"/>
              <a:t>NOP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而在</a:t>
            </a:r>
            <a:r>
              <a:rPr lang="en-US" altLang="zh-TW" dirty="0"/>
              <a:t>valid0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  <a:r>
              <a:rPr lang="zh-TW" altLang="en-US" dirty="0"/>
              <a:t>跟</a:t>
            </a:r>
            <a:r>
              <a:rPr lang="en-US" altLang="zh-TW" dirty="0"/>
              <a:t>valid1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時</a:t>
            </a:r>
            <a:r>
              <a:rPr lang="en-US" altLang="zh-TW" dirty="0"/>
              <a:t>, ins2</a:t>
            </a:r>
            <a:r>
              <a:rPr lang="zh-TW" altLang="en-US" dirty="0"/>
              <a:t>會是</a:t>
            </a:r>
            <a:r>
              <a:rPr lang="en-US" altLang="zh-TW" dirty="0"/>
              <a:t>NOP, ins3</a:t>
            </a:r>
            <a:r>
              <a:rPr lang="zh-TW" altLang="en-US" dirty="0"/>
              <a:t>會是</a:t>
            </a:r>
            <a:r>
              <a:rPr lang="en-US" altLang="zh-TW" dirty="0" err="1"/>
              <a:t>fifo</a:t>
            </a:r>
            <a:r>
              <a:rPr lang="zh-TW" altLang="en-US" dirty="0"/>
              <a:t>讀出資料的高</a:t>
            </a:r>
            <a:r>
              <a:rPr lang="en-US" altLang="zh-TW" dirty="0"/>
              <a:t>32bit</a:t>
            </a:r>
          </a:p>
          <a:p>
            <a:r>
              <a:rPr lang="zh-TW" altLang="en-US" dirty="0"/>
              <a:t>其餘狀況兩著皆為</a:t>
            </a:r>
            <a:r>
              <a:rPr lang="en-US" altLang="zh-TW" dirty="0"/>
              <a:t>NOP</a:t>
            </a:r>
          </a:p>
          <a:p>
            <a:endParaRPr lang="en-US" altLang="zh-TW" dirty="0"/>
          </a:p>
          <a:p>
            <a:r>
              <a:rPr lang="zh-TW" altLang="en-US" dirty="0"/>
              <a:t>接著就是我驗證所寫的</a:t>
            </a:r>
            <a:r>
              <a:rPr lang="en-US" altLang="zh-TW" dirty="0"/>
              <a:t>assertion</a:t>
            </a:r>
          </a:p>
          <a:p>
            <a:r>
              <a:rPr lang="zh-TW" altLang="en-US" dirty="0"/>
              <a:t>因為</a:t>
            </a:r>
            <a:r>
              <a:rPr lang="en-US" altLang="zh-TW" dirty="0" err="1"/>
              <a:t>cpu</a:t>
            </a:r>
            <a:r>
              <a:rPr lang="zh-TW" altLang="en-US" dirty="0"/>
              <a:t>的指令只有在</a:t>
            </a:r>
            <a:r>
              <a:rPr lang="en-US" altLang="zh-TW" dirty="0"/>
              <a:t>valid</a:t>
            </a:r>
            <a:r>
              <a:rPr lang="zh-TW" altLang="en-US" dirty="0"/>
              <a:t>時才是有效的</a:t>
            </a:r>
            <a:r>
              <a:rPr lang="en-US" altLang="zh-TW" dirty="0"/>
              <a:t>,</a:t>
            </a:r>
            <a:r>
              <a:rPr lang="zh-TW" altLang="en-US" dirty="0"/>
              <a:t>所以我在這邊只檢查會被執行的指令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首先我先驗證</a:t>
            </a:r>
            <a:r>
              <a:rPr lang="en-US" altLang="zh-TW" sz="1200" dirty="0"/>
              <a:t>Data Integrity,</a:t>
            </a:r>
            <a:r>
              <a:rPr lang="zh-TW" altLang="en-US" sz="1200" dirty="0"/>
              <a:t>在</a:t>
            </a:r>
            <a:r>
              <a:rPr lang="en-US" altLang="zh-TW" sz="1200" dirty="0"/>
              <a:t>valid0</a:t>
            </a:r>
            <a:r>
              <a:rPr lang="zh-TW" altLang="en-US" sz="1200" dirty="0"/>
              <a:t>為</a:t>
            </a:r>
            <a:r>
              <a:rPr lang="en-US" altLang="zh-TW" sz="1200" dirty="0"/>
              <a:t>1</a:t>
            </a:r>
            <a:r>
              <a:rPr lang="zh-TW" altLang="en-US" sz="1200" dirty="0"/>
              <a:t>時的同個</a:t>
            </a:r>
            <a:r>
              <a:rPr lang="en-US" altLang="zh-TW" sz="1200" dirty="0"/>
              <a:t>cycle, ins2</a:t>
            </a:r>
            <a:r>
              <a:rPr lang="zh-TW" altLang="en-US" sz="1200" dirty="0"/>
              <a:t>的值要與</a:t>
            </a:r>
            <a:r>
              <a:rPr lang="en-US" altLang="zh-TW" sz="1200" dirty="0" err="1"/>
              <a:t>cpu</a:t>
            </a:r>
            <a:r>
              <a:rPr lang="en-US" altLang="zh-TW" sz="1200" dirty="0"/>
              <a:t> fetch0</a:t>
            </a:r>
            <a:r>
              <a:rPr lang="zh-TW" altLang="en-US" sz="1200" dirty="0"/>
              <a:t>的值相等</a:t>
            </a:r>
            <a:r>
              <a:rPr lang="en-US" altLang="zh-TW" sz="1200" dirty="0"/>
              <a:t>,</a:t>
            </a:r>
            <a:r>
              <a:rPr lang="zh-TW" altLang="en-US" sz="1200" dirty="0"/>
              <a:t>這樣就能確定指令有被正確讀出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並沒有讀到錯誤的指令</a:t>
            </a:r>
            <a:r>
              <a:rPr lang="en-US" altLang="zh-TW" sz="1200" dirty="0"/>
              <a:t>,</a:t>
            </a:r>
            <a:r>
              <a:rPr lang="zh-TW" altLang="en-US" sz="1200" dirty="0"/>
              <a:t>或是指令在</a:t>
            </a:r>
            <a:r>
              <a:rPr lang="en-US" altLang="zh-TW" sz="1200" dirty="0" err="1"/>
              <a:t>fifo</a:t>
            </a:r>
            <a:r>
              <a:rPr lang="zh-TW" altLang="en-US" sz="1200" dirty="0"/>
              <a:t>中遺失的問題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而</a:t>
            </a:r>
            <a:r>
              <a:rPr lang="en-US" altLang="zh-TW" sz="1200" dirty="0"/>
              <a:t>valid1</a:t>
            </a:r>
            <a:r>
              <a:rPr lang="zh-TW" altLang="en-US" sz="1200" dirty="0"/>
              <a:t>也是一樣的操作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6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接著則是驗證</a:t>
            </a:r>
            <a:r>
              <a:rPr lang="en-US" altLang="zh-TW" dirty="0"/>
              <a:t>writer pointe</a:t>
            </a:r>
            <a:r>
              <a:rPr lang="zh-TW" altLang="en-US" dirty="0"/>
              <a:t>是否有在執行完</a:t>
            </a:r>
            <a:r>
              <a:rPr lang="en-US" altLang="zh-TW" dirty="0"/>
              <a:t>push</a:t>
            </a:r>
            <a:r>
              <a:rPr lang="zh-TW" altLang="en-US" dirty="0"/>
              <a:t>時的下一個</a:t>
            </a:r>
            <a:r>
              <a:rPr lang="en-US" altLang="zh-TW" dirty="0"/>
              <a:t>cycle</a:t>
            </a:r>
            <a:r>
              <a:rPr lang="zh-TW" altLang="en-US" dirty="0"/>
              <a:t>有正確的加</a:t>
            </a:r>
            <a:r>
              <a:rPr lang="en-US" altLang="zh-TW" dirty="0"/>
              <a:t>1</a:t>
            </a:r>
          </a:p>
          <a:p>
            <a:r>
              <a:rPr lang="zh-TW" altLang="en-US" dirty="0"/>
              <a:t>而其中</a:t>
            </a:r>
            <a:r>
              <a:rPr lang="en-US" altLang="zh-TW" dirty="0" err="1"/>
              <a:t>w_idx</a:t>
            </a:r>
            <a:r>
              <a:rPr lang="zh-TW" altLang="en-US" dirty="0"/>
              <a:t>是我用上一個</a:t>
            </a:r>
            <a:r>
              <a:rPr lang="en-US" altLang="zh-TW" dirty="0"/>
              <a:t>cycle</a:t>
            </a:r>
            <a:r>
              <a:rPr lang="zh-TW" altLang="en-US" dirty="0"/>
              <a:t>的</a:t>
            </a:r>
            <a:r>
              <a:rPr lang="en-US" altLang="zh-TW" dirty="0"/>
              <a:t>write pointer+1</a:t>
            </a:r>
            <a:r>
              <a:rPr lang="zh-TW" altLang="en-US" dirty="0"/>
              <a:t>的結果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而</a:t>
            </a:r>
            <a:r>
              <a:rPr lang="en-US" altLang="zh-TW" dirty="0"/>
              <a:t>read pointer</a:t>
            </a:r>
            <a:r>
              <a:rPr lang="zh-TW" altLang="en-US" dirty="0"/>
              <a:t>的做法與</a:t>
            </a:r>
            <a:r>
              <a:rPr lang="en-US" altLang="zh-TW" dirty="0"/>
              <a:t>write pointer</a:t>
            </a:r>
            <a:r>
              <a:rPr lang="zh-TW" altLang="en-US" dirty="0"/>
              <a:t>相同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575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接著是驗證</a:t>
            </a:r>
            <a:r>
              <a:rPr lang="en-US" altLang="zh-TW" dirty="0"/>
              <a:t>overflow</a:t>
            </a:r>
            <a:r>
              <a:rPr lang="zh-TW" altLang="en-US" dirty="0"/>
              <a:t>的部分</a:t>
            </a:r>
            <a:r>
              <a:rPr lang="en-US" altLang="zh-TW" dirty="0"/>
              <a:t>,</a:t>
            </a:r>
            <a:r>
              <a:rPr lang="zh-TW" altLang="en-US" dirty="0"/>
              <a:t>這裡可以確保我剛剛在</a:t>
            </a:r>
            <a:r>
              <a:rPr lang="en-US" altLang="zh-TW" dirty="0"/>
              <a:t>write data</a:t>
            </a:r>
            <a:r>
              <a:rPr lang="zh-TW" altLang="en-US" dirty="0"/>
              <a:t>時沒有判斷</a:t>
            </a:r>
            <a:r>
              <a:rPr lang="en-US" altLang="zh-TW" dirty="0" err="1"/>
              <a:t>fifo</a:t>
            </a:r>
            <a:r>
              <a:rPr lang="zh-TW" altLang="en-US" dirty="0"/>
              <a:t>是否滿了是沒問題的</a:t>
            </a:r>
            <a:endParaRPr lang="en-US" altLang="zh-TW" dirty="0"/>
          </a:p>
          <a:p>
            <a:r>
              <a:rPr lang="zh-TW" altLang="en-US" dirty="0"/>
              <a:t>因為在</a:t>
            </a:r>
            <a:r>
              <a:rPr lang="en-US" altLang="zh-TW" dirty="0"/>
              <a:t>count</a:t>
            </a:r>
            <a:r>
              <a:rPr lang="zh-TW" altLang="en-US" dirty="0"/>
              <a:t>為</a:t>
            </a:r>
            <a:r>
              <a:rPr lang="en-US" altLang="zh-TW" dirty="0"/>
              <a:t>2</a:t>
            </a:r>
            <a:r>
              <a:rPr lang="zh-TW" altLang="en-US" dirty="0"/>
              <a:t>時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write</a:t>
            </a:r>
            <a:r>
              <a:rPr lang="zh-TW" altLang="en-US" dirty="0"/>
              <a:t>就不會被拉起</a:t>
            </a:r>
            <a:r>
              <a:rPr lang="en-US" altLang="zh-TW" dirty="0"/>
              <a:t>,</a:t>
            </a:r>
            <a:r>
              <a:rPr lang="zh-TW" altLang="en-US" dirty="0"/>
              <a:t> 所以能確保</a:t>
            </a:r>
            <a:r>
              <a:rPr lang="en-US" altLang="zh-TW" dirty="0" err="1"/>
              <a:t>fifo</a:t>
            </a:r>
            <a:r>
              <a:rPr lang="zh-TW" altLang="en-US" dirty="0"/>
              <a:t>不會</a:t>
            </a:r>
            <a:r>
              <a:rPr lang="en-US" altLang="zh-TW" dirty="0"/>
              <a:t>overflow</a:t>
            </a:r>
          </a:p>
          <a:p>
            <a:r>
              <a:rPr lang="zh-TW" altLang="en-US" dirty="0"/>
              <a:t>能夠放心在</a:t>
            </a:r>
            <a:r>
              <a:rPr lang="en-US" altLang="zh-TW" dirty="0"/>
              <a:t>write</a:t>
            </a:r>
            <a:r>
              <a:rPr lang="zh-TW" altLang="en-US" dirty="0"/>
              <a:t>拉起時就將資料寫入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最後則是驗證不會</a:t>
            </a:r>
            <a:r>
              <a:rPr lang="en-US" altLang="zh-TW" dirty="0"/>
              <a:t>underflow,</a:t>
            </a:r>
            <a:r>
              <a:rPr lang="zh-TW" altLang="en-US" dirty="0"/>
              <a:t> 這裡可以確保剛剛我在</a:t>
            </a:r>
            <a:r>
              <a:rPr lang="en-US" altLang="zh-TW" dirty="0"/>
              <a:t>pop</a:t>
            </a:r>
            <a:r>
              <a:rPr lang="zh-TW" altLang="en-US" dirty="0"/>
              <a:t>時沒有判斷</a:t>
            </a:r>
            <a:r>
              <a:rPr lang="en-US" altLang="zh-TW" dirty="0" err="1"/>
              <a:t>fifo</a:t>
            </a:r>
            <a:r>
              <a:rPr lang="zh-TW" altLang="en-US" dirty="0"/>
              <a:t>是否空的是沒問題的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因為在</a:t>
            </a:r>
            <a:r>
              <a:rPr lang="en-US" altLang="zh-TW" dirty="0"/>
              <a:t>count</a:t>
            </a:r>
            <a:r>
              <a:rPr lang="zh-TW" altLang="en-US" dirty="0"/>
              <a:t>為</a:t>
            </a:r>
            <a:r>
              <a:rPr lang="en-US" altLang="zh-TW" dirty="0"/>
              <a:t>0</a:t>
            </a:r>
            <a:r>
              <a:rPr lang="zh-TW" altLang="en-US" dirty="0"/>
              <a:t>時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pop</a:t>
            </a:r>
            <a:r>
              <a:rPr lang="zh-TW" altLang="en-US" dirty="0"/>
              <a:t>就不會被拉起</a:t>
            </a:r>
            <a:r>
              <a:rPr lang="en-US" altLang="zh-TW" dirty="0"/>
              <a:t>,</a:t>
            </a:r>
            <a:r>
              <a:rPr lang="zh-TW" altLang="en-US" dirty="0"/>
              <a:t> 所以能確保</a:t>
            </a:r>
            <a:r>
              <a:rPr lang="en-US" altLang="zh-TW" dirty="0" err="1"/>
              <a:t>fifo</a:t>
            </a:r>
            <a:r>
              <a:rPr lang="zh-TW" altLang="en-US" dirty="0"/>
              <a:t>不會</a:t>
            </a:r>
            <a:r>
              <a:rPr lang="en-US" altLang="zh-TW" dirty="0"/>
              <a:t>underflow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315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接著是</a:t>
            </a:r>
            <a:r>
              <a:rPr lang="en-US" altLang="zh-TW" dirty="0" err="1"/>
              <a:t>andi</a:t>
            </a:r>
            <a:r>
              <a:rPr lang="zh-TW" altLang="en-US" dirty="0"/>
              <a:t>指令</a:t>
            </a:r>
            <a:endParaRPr lang="en-US" altLang="zh-TW" dirty="0"/>
          </a:p>
          <a:p>
            <a:r>
              <a:rPr lang="zh-TW" altLang="en-US" dirty="0"/>
              <a:t>首先先說明指令的</a:t>
            </a:r>
            <a:r>
              <a:rPr lang="en-US" altLang="zh-TW" dirty="0"/>
              <a:t>trigger,</a:t>
            </a:r>
            <a:r>
              <a:rPr lang="zh-TW" altLang="en-US" dirty="0"/>
              <a:t>其中</a:t>
            </a:r>
            <a:r>
              <a:rPr lang="en-US" altLang="zh-TW" dirty="0"/>
              <a:t>rvfi_ins4_pipeline</a:t>
            </a:r>
            <a:r>
              <a:rPr lang="zh-TW" altLang="en-US" dirty="0"/>
              <a:t>是</a:t>
            </a:r>
            <a:r>
              <a:rPr lang="en-US" altLang="zh-TW" dirty="0"/>
              <a:t>pipeline follower</a:t>
            </a:r>
            <a:r>
              <a:rPr lang="zh-TW" altLang="en-US" dirty="0"/>
              <a:t>傳到</a:t>
            </a:r>
            <a:r>
              <a:rPr lang="en-US" altLang="zh-TW" dirty="0" err="1"/>
              <a:t>wb</a:t>
            </a:r>
            <a:r>
              <a:rPr lang="en-US" altLang="zh-TW" dirty="0"/>
              <a:t> stage</a:t>
            </a:r>
            <a:r>
              <a:rPr lang="zh-TW" altLang="en-US" dirty="0"/>
              <a:t>的指令</a:t>
            </a:r>
            <a:endParaRPr lang="en-US" altLang="zh-TW" dirty="0"/>
          </a:p>
          <a:p>
            <a:r>
              <a:rPr lang="zh-TW" altLang="en-US" dirty="0"/>
              <a:t>當這個指令的</a:t>
            </a:r>
            <a:r>
              <a:rPr lang="en-US" altLang="zh-TW" dirty="0"/>
              <a:t>opcode</a:t>
            </a:r>
            <a:r>
              <a:rPr lang="zh-TW" altLang="en-US" dirty="0"/>
              <a:t>為</a:t>
            </a:r>
            <a:r>
              <a:rPr lang="en-US" altLang="zh-TW" dirty="0"/>
              <a:t>0010011</a:t>
            </a:r>
            <a:r>
              <a:rPr lang="zh-TW" altLang="en-US" dirty="0"/>
              <a:t>及</a:t>
            </a:r>
            <a:r>
              <a:rPr lang="en-US" altLang="zh-TW" dirty="0"/>
              <a:t>funct3</a:t>
            </a:r>
            <a:r>
              <a:rPr lang="zh-TW" altLang="en-US" dirty="0"/>
              <a:t>為</a:t>
            </a:r>
            <a:r>
              <a:rPr lang="en-US" altLang="zh-TW" dirty="0"/>
              <a:t>111</a:t>
            </a:r>
            <a:r>
              <a:rPr lang="zh-TW" altLang="en-US" dirty="0"/>
              <a:t>時且</a:t>
            </a:r>
            <a:r>
              <a:rPr lang="en-US" altLang="zh-TW" dirty="0" err="1"/>
              <a:t>rd</a:t>
            </a:r>
            <a:r>
              <a:rPr lang="zh-TW" altLang="en-US" dirty="0"/>
              <a:t>不為</a:t>
            </a:r>
            <a:r>
              <a:rPr lang="en-US" altLang="zh-TW" dirty="0"/>
              <a:t>0,anditri</a:t>
            </a:r>
            <a:r>
              <a:rPr lang="zh-TW" altLang="en-US" dirty="0"/>
              <a:t>就會為</a:t>
            </a:r>
            <a:r>
              <a:rPr lang="en-US" altLang="zh-TW" dirty="0"/>
              <a:t>1</a:t>
            </a:r>
          </a:p>
          <a:p>
            <a:r>
              <a:rPr lang="zh-TW" altLang="en-US" dirty="0"/>
              <a:t>接下來說明我們如何驗證資料的正確性</a:t>
            </a:r>
            <a:endParaRPr lang="en-US" altLang="zh-TW" dirty="0"/>
          </a:p>
          <a:p>
            <a:r>
              <a:rPr lang="zh-TW" altLang="en-US" dirty="0"/>
              <a:t>在這次的驗證中我們選擇驗證</a:t>
            </a:r>
            <a:r>
              <a:rPr lang="en-US" altLang="zh-TW" dirty="0" err="1"/>
              <a:t>wb</a:t>
            </a:r>
            <a:r>
              <a:rPr lang="en-US" altLang="zh-TW" dirty="0"/>
              <a:t> stage</a:t>
            </a:r>
            <a:r>
              <a:rPr lang="zh-TW" altLang="en-US" dirty="0"/>
              <a:t>的下一級</a:t>
            </a:r>
            <a:endParaRPr lang="en-US" altLang="zh-TW" dirty="0"/>
          </a:p>
          <a:p>
            <a:r>
              <a:rPr lang="zh-TW" altLang="en-US" dirty="0"/>
              <a:t>因為在此時資料已經被寫回暫存器了</a:t>
            </a:r>
            <a:r>
              <a:rPr lang="en-US" altLang="zh-TW" dirty="0"/>
              <a:t>,</a:t>
            </a:r>
            <a:r>
              <a:rPr lang="zh-TW" altLang="en-US" dirty="0"/>
              <a:t>所以我們只需驗證暫存器的值</a:t>
            </a:r>
            <a:endParaRPr lang="en-US" altLang="zh-TW" dirty="0"/>
          </a:p>
          <a:p>
            <a:r>
              <a:rPr lang="zh-TW" altLang="en-US" dirty="0"/>
              <a:t>就可以確保</a:t>
            </a:r>
            <a:r>
              <a:rPr lang="en-US" altLang="zh-TW" dirty="0"/>
              <a:t>alu</a:t>
            </a:r>
            <a:r>
              <a:rPr lang="zh-TW" altLang="en-US" dirty="0"/>
              <a:t>運算結果是正確的也可以得知結果正確寫回暫存器</a:t>
            </a:r>
            <a:endParaRPr lang="en-US" altLang="zh-TW" dirty="0"/>
          </a:p>
          <a:p>
            <a:r>
              <a:rPr lang="zh-TW" altLang="en-US" dirty="0"/>
              <a:t>那觸發這個</a:t>
            </a:r>
            <a:r>
              <a:rPr lang="en-US" altLang="zh-TW" dirty="0"/>
              <a:t>assertion</a:t>
            </a:r>
            <a:r>
              <a:rPr lang="zh-TW" altLang="en-US" dirty="0"/>
              <a:t>的前提是</a:t>
            </a:r>
            <a:r>
              <a:rPr lang="en-US" altLang="zh-TW" dirty="0" err="1"/>
              <a:t>andi</a:t>
            </a:r>
            <a:r>
              <a:rPr lang="zh-TW" altLang="en-US" dirty="0"/>
              <a:t>指令被</a:t>
            </a:r>
            <a:r>
              <a:rPr lang="en-US" altLang="zh-TW" dirty="0"/>
              <a:t>trigger</a:t>
            </a:r>
            <a:r>
              <a:rPr lang="zh-TW" altLang="en-US" dirty="0"/>
              <a:t>加上</a:t>
            </a:r>
            <a:r>
              <a:rPr lang="en-US" altLang="zh-TW" dirty="0" err="1"/>
              <a:t>rd</a:t>
            </a:r>
            <a:r>
              <a:rPr lang="zh-TW" altLang="en-US" dirty="0"/>
              <a:t>是有效的</a:t>
            </a:r>
            <a:r>
              <a:rPr lang="en-US" altLang="zh-TW" dirty="0"/>
              <a:t>,</a:t>
            </a:r>
            <a:r>
              <a:rPr lang="zh-TW" altLang="en-US" dirty="0"/>
              <a:t>因如果</a:t>
            </a:r>
            <a:r>
              <a:rPr lang="en-US" altLang="zh-TW" dirty="0" err="1"/>
              <a:t>rd</a:t>
            </a:r>
            <a:r>
              <a:rPr lang="zh-TW" altLang="en-US" dirty="0"/>
              <a:t>值為</a:t>
            </a:r>
            <a:r>
              <a:rPr lang="en-US" altLang="zh-TW" dirty="0"/>
              <a:t>0</a:t>
            </a:r>
            <a:r>
              <a:rPr lang="zh-TW" altLang="en-US" dirty="0"/>
              <a:t>就不需確認暫存器中的值了</a:t>
            </a:r>
            <a:endParaRPr lang="en-US" altLang="zh-TW" dirty="0"/>
          </a:p>
          <a:p>
            <a:r>
              <a:rPr lang="zh-TW" altLang="en-US" dirty="0"/>
              <a:t>那在被觸發後的下級暫存器中的值要與</a:t>
            </a:r>
            <a:r>
              <a:rPr lang="en-US" altLang="zh-TW" dirty="0"/>
              <a:t>golden</a:t>
            </a:r>
            <a:r>
              <a:rPr lang="zh-TW" altLang="en-US" dirty="0"/>
              <a:t>的值相同</a:t>
            </a:r>
            <a:endParaRPr lang="en-US" altLang="zh-TW" dirty="0"/>
          </a:p>
          <a:p>
            <a:r>
              <a:rPr lang="en-US" altLang="zh-TW" dirty="0"/>
              <a:t>Golden</a:t>
            </a:r>
            <a:r>
              <a:rPr lang="zh-TW" altLang="en-US" dirty="0"/>
              <a:t>值的算法在右上角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798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接著則是驗證在</a:t>
            </a:r>
            <a:r>
              <a:rPr lang="en-US" altLang="zh-TW" dirty="0" err="1"/>
              <a:t>wb</a:t>
            </a:r>
            <a:r>
              <a:rPr lang="en-US" altLang="zh-TW" dirty="0"/>
              <a:t> stage</a:t>
            </a:r>
            <a:r>
              <a:rPr lang="zh-TW" altLang="en-US" dirty="0"/>
              <a:t>的下一級的</a:t>
            </a:r>
            <a:r>
              <a:rPr lang="en-US" altLang="zh-TW" dirty="0" err="1"/>
              <a:t>rd</a:t>
            </a:r>
            <a:r>
              <a:rPr lang="zh-TW" altLang="en-US" dirty="0"/>
              <a:t>是否與</a:t>
            </a:r>
            <a:r>
              <a:rPr lang="en-US" altLang="zh-TW" dirty="0"/>
              <a:t>pipeline follower</a:t>
            </a:r>
            <a:r>
              <a:rPr lang="zh-TW" altLang="en-US" dirty="0"/>
              <a:t>中的</a:t>
            </a:r>
            <a:r>
              <a:rPr lang="en-US" altLang="zh-TW" dirty="0" err="1"/>
              <a:t>rd</a:t>
            </a:r>
            <a:r>
              <a:rPr lang="zh-TW" altLang="en-US" dirty="0"/>
              <a:t>是相同的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</a:t>
            </a:r>
            <a:r>
              <a:rPr lang="en-US" altLang="zh-TW" dirty="0"/>
              <a:t>assertion</a:t>
            </a:r>
            <a:r>
              <a:rPr lang="zh-TW" altLang="en-US" dirty="0"/>
              <a:t>在</a:t>
            </a:r>
            <a:r>
              <a:rPr lang="en-US" altLang="zh-TW" dirty="0" err="1"/>
              <a:t>andi</a:t>
            </a:r>
            <a:r>
              <a:rPr lang="zh-TW" altLang="en-US" dirty="0"/>
              <a:t>指令</a:t>
            </a:r>
            <a:r>
              <a:rPr lang="en-US" altLang="zh-TW" dirty="0"/>
              <a:t>trigger</a:t>
            </a:r>
            <a:r>
              <a:rPr lang="zh-TW" altLang="en-US" dirty="0"/>
              <a:t>與</a:t>
            </a:r>
            <a:r>
              <a:rPr lang="en-US" altLang="zh-TW" dirty="0" err="1"/>
              <a:t>rd</a:t>
            </a:r>
            <a:r>
              <a:rPr lang="zh-TW" altLang="en-US" dirty="0"/>
              <a:t>值是有效的時候才會被觸發</a:t>
            </a:r>
            <a:r>
              <a:rPr lang="en-US" altLang="zh-TW" dirty="0"/>
              <a:t>(</a:t>
            </a:r>
            <a:r>
              <a:rPr lang="zh-TW" altLang="en-US" dirty="0"/>
              <a:t>而會在</a:t>
            </a:r>
            <a:r>
              <a:rPr lang="en-US" altLang="zh-TW" dirty="0" err="1"/>
              <a:t>wb</a:t>
            </a:r>
            <a:r>
              <a:rPr lang="en-US" altLang="zh-TW" dirty="0"/>
              <a:t> stage</a:t>
            </a:r>
            <a:r>
              <a:rPr lang="zh-TW" altLang="en-US" dirty="0"/>
              <a:t>被觸發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所以在被觸發的下一個</a:t>
            </a:r>
            <a:r>
              <a:rPr lang="en-US" altLang="zh-TW" dirty="0"/>
              <a:t>cycle</a:t>
            </a:r>
            <a:r>
              <a:rPr lang="zh-TW" altLang="en-US" dirty="0"/>
              <a:t>驗證</a:t>
            </a:r>
            <a:r>
              <a:rPr lang="en-US" altLang="zh-TW" dirty="0" err="1"/>
              <a:t>rd</a:t>
            </a:r>
            <a:r>
              <a:rPr lang="zh-TW" altLang="en-US" dirty="0"/>
              <a:t>是否正確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那首先可以看到這是判斷</a:t>
            </a:r>
            <a:r>
              <a:rPr lang="en-US" altLang="zh-TW" dirty="0" err="1"/>
              <a:t>rd</a:t>
            </a:r>
            <a:r>
              <a:rPr lang="zh-TW" altLang="en-US" dirty="0"/>
              <a:t>是否有效的訊號</a:t>
            </a:r>
            <a:r>
              <a:rPr lang="en-US" altLang="zh-TW" dirty="0"/>
              <a:t>,</a:t>
            </a:r>
            <a:r>
              <a:rPr lang="zh-TW" altLang="en-US" dirty="0"/>
              <a:t>跟</a:t>
            </a:r>
            <a:r>
              <a:rPr lang="en-US" altLang="zh-TW" dirty="0" err="1"/>
              <a:t>cpu</a:t>
            </a:r>
            <a:r>
              <a:rPr lang="zh-TW" altLang="en-US" dirty="0"/>
              <a:t>中的是一樣的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</a:t>
            </a:r>
            <a:r>
              <a:rPr lang="en-US" altLang="zh-TW" dirty="0"/>
              <a:t>rd_pipe0_ins5</a:t>
            </a:r>
            <a:r>
              <a:rPr lang="zh-TW" altLang="en-US" dirty="0"/>
              <a:t>是</a:t>
            </a:r>
            <a:r>
              <a:rPr lang="en-US" altLang="zh-TW" dirty="0"/>
              <a:t>pipeline follower</a:t>
            </a:r>
            <a:r>
              <a:rPr lang="zh-TW" altLang="en-US" dirty="0"/>
              <a:t> </a:t>
            </a:r>
            <a:r>
              <a:rPr lang="en-US" altLang="zh-TW" dirty="0" err="1"/>
              <a:t>wb</a:t>
            </a:r>
            <a:r>
              <a:rPr lang="en-US" altLang="zh-TW" dirty="0"/>
              <a:t> stage</a:t>
            </a:r>
            <a:r>
              <a:rPr lang="zh-TW" altLang="en-US" dirty="0"/>
              <a:t>的下一級的</a:t>
            </a:r>
            <a:r>
              <a:rPr lang="en-US" altLang="zh-TW" dirty="0" err="1"/>
              <a:t>rd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</a:t>
            </a:r>
            <a:r>
              <a:rPr lang="en-US" altLang="zh-TW" dirty="0" err="1"/>
              <a:t>rd_after_wb</a:t>
            </a:r>
            <a:r>
              <a:rPr lang="zh-TW" altLang="en-US" dirty="0"/>
              <a:t>如右圖所顯示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413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這裡說明我們如何推進驗證的</a:t>
            </a:r>
            <a:r>
              <a:rPr lang="en-US" altLang="zh-TW" dirty="0"/>
              <a:t>bound</a:t>
            </a:r>
            <a:r>
              <a:rPr lang="zh-TW" altLang="en-US" dirty="0"/>
              <a:t>數量</a:t>
            </a:r>
            <a:endParaRPr lang="en-US" altLang="zh-TW" dirty="0"/>
          </a:p>
          <a:p>
            <a:r>
              <a:rPr lang="zh-TW" altLang="en-US" dirty="0"/>
              <a:t>在這裡可以看到在</a:t>
            </a:r>
            <a:r>
              <a:rPr lang="en-US" altLang="zh-TW" dirty="0" err="1"/>
              <a:t>rd</a:t>
            </a:r>
            <a:r>
              <a:rPr lang="zh-TW" altLang="en-US" dirty="0"/>
              <a:t>的驗證已經跑完</a:t>
            </a:r>
            <a:r>
              <a:rPr lang="en-US" altLang="zh-TW" dirty="0"/>
              <a:t>,</a:t>
            </a:r>
            <a:r>
              <a:rPr lang="zh-TW" altLang="en-US" dirty="0"/>
              <a:t>但</a:t>
            </a:r>
            <a:r>
              <a:rPr lang="en-US" altLang="zh-TW" dirty="0"/>
              <a:t>data</a:t>
            </a:r>
            <a:r>
              <a:rPr lang="zh-TW" altLang="en-US" dirty="0"/>
              <a:t>的驗證只在</a:t>
            </a:r>
            <a:r>
              <a:rPr lang="en-US" altLang="zh-TW" dirty="0"/>
              <a:t>bound=26</a:t>
            </a:r>
            <a:r>
              <a:rPr lang="zh-TW" altLang="en-US" dirty="0"/>
              <a:t>的地方</a:t>
            </a:r>
            <a:endParaRPr lang="en-US" altLang="zh-TW" dirty="0"/>
          </a:p>
          <a:p>
            <a:r>
              <a:rPr lang="zh-TW" altLang="en-US" dirty="0"/>
              <a:t>所以我們將原先驗證</a:t>
            </a:r>
            <a:r>
              <a:rPr lang="en-US" altLang="zh-TW" dirty="0"/>
              <a:t>32bit</a:t>
            </a:r>
            <a:r>
              <a:rPr lang="zh-TW" altLang="en-US" dirty="0"/>
              <a:t>改成驗證</a:t>
            </a:r>
            <a:r>
              <a:rPr lang="en-US" altLang="zh-TW" dirty="0"/>
              <a:t>5bit,</a:t>
            </a:r>
            <a:r>
              <a:rPr lang="zh-TW" altLang="en-US" dirty="0"/>
              <a:t>就是驗證暫存器中的最低</a:t>
            </a:r>
            <a:r>
              <a:rPr lang="en-US" altLang="zh-TW" dirty="0"/>
              <a:t>5bit</a:t>
            </a:r>
            <a:r>
              <a:rPr lang="zh-TW" altLang="en-US" dirty="0"/>
              <a:t>是否與</a:t>
            </a:r>
            <a:r>
              <a:rPr lang="en-US" altLang="zh-TW" dirty="0"/>
              <a:t>golden</a:t>
            </a:r>
            <a:r>
              <a:rPr lang="zh-TW" altLang="en-US" dirty="0"/>
              <a:t>最後</a:t>
            </a:r>
            <a:r>
              <a:rPr lang="en-US" altLang="zh-TW" dirty="0"/>
              <a:t>5bit</a:t>
            </a:r>
            <a:r>
              <a:rPr lang="zh-TW" altLang="en-US" dirty="0"/>
              <a:t>相同</a:t>
            </a:r>
            <a:endParaRPr lang="en-US" altLang="zh-TW" dirty="0"/>
          </a:p>
          <a:p>
            <a:r>
              <a:rPr lang="zh-TW" altLang="en-US" dirty="0"/>
              <a:t>這時</a:t>
            </a:r>
            <a:r>
              <a:rPr lang="en-US" altLang="zh-TW" dirty="0"/>
              <a:t>bound</a:t>
            </a:r>
            <a:r>
              <a:rPr lang="zh-TW" altLang="en-US" dirty="0"/>
              <a:t>就可以跑到</a:t>
            </a:r>
            <a:r>
              <a:rPr lang="en-US" altLang="zh-TW" dirty="0"/>
              <a:t>40</a:t>
            </a:r>
            <a:r>
              <a:rPr lang="zh-TW" altLang="en-US" dirty="0"/>
              <a:t>的地方</a:t>
            </a:r>
            <a:endParaRPr lang="en-US" altLang="zh-TW" dirty="0"/>
          </a:p>
          <a:p>
            <a:r>
              <a:rPr lang="zh-TW" altLang="en-US" dirty="0"/>
              <a:t>後來我們也有嘗試只驗證</a:t>
            </a:r>
            <a:r>
              <a:rPr lang="en-US" altLang="zh-TW" dirty="0"/>
              <a:t>1bit</a:t>
            </a:r>
            <a:r>
              <a:rPr lang="zh-TW" altLang="en-US" dirty="0"/>
              <a:t>但推進的效果沒有很明顯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554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接著是</a:t>
            </a:r>
            <a:r>
              <a:rPr lang="en-US" altLang="zh-TW" dirty="0" err="1"/>
              <a:t>auipc</a:t>
            </a:r>
            <a:r>
              <a:rPr lang="zh-TW" altLang="en-US" dirty="0"/>
              <a:t>指令</a:t>
            </a:r>
            <a:endParaRPr lang="en-US" altLang="zh-TW" dirty="0"/>
          </a:p>
          <a:p>
            <a:r>
              <a:rPr lang="zh-TW" altLang="en-US" dirty="0"/>
              <a:t>首先先說明指令的</a:t>
            </a:r>
            <a:r>
              <a:rPr lang="en-US" altLang="zh-TW" dirty="0"/>
              <a:t>trigger,</a:t>
            </a:r>
            <a:r>
              <a:rPr lang="zh-TW" altLang="en-US" dirty="0"/>
              <a:t>這裡的</a:t>
            </a:r>
            <a:r>
              <a:rPr lang="en-US" altLang="zh-TW" dirty="0"/>
              <a:t>rvfi_ins4_pipeline</a:t>
            </a:r>
            <a:r>
              <a:rPr lang="zh-TW" altLang="en-US" dirty="0"/>
              <a:t>跟</a:t>
            </a:r>
            <a:r>
              <a:rPr lang="en-US" altLang="zh-TW" dirty="0" err="1"/>
              <a:t>andi</a:t>
            </a:r>
            <a:r>
              <a:rPr lang="zh-TW" altLang="en-US" dirty="0"/>
              <a:t>指令是相同的</a:t>
            </a:r>
            <a:endParaRPr lang="en-US" altLang="zh-TW" dirty="0"/>
          </a:p>
          <a:p>
            <a:r>
              <a:rPr lang="zh-TW" altLang="en-US" dirty="0"/>
              <a:t>當這個指令的</a:t>
            </a:r>
            <a:r>
              <a:rPr lang="en-US" altLang="zh-TW" dirty="0"/>
              <a:t>opcode</a:t>
            </a:r>
            <a:r>
              <a:rPr lang="zh-TW" altLang="en-US" dirty="0"/>
              <a:t>為</a:t>
            </a:r>
            <a:r>
              <a:rPr lang="en-US" altLang="zh-TW" dirty="0"/>
              <a:t>0010111</a:t>
            </a:r>
            <a:r>
              <a:rPr lang="zh-TW" altLang="en-US" dirty="0"/>
              <a:t>且</a:t>
            </a:r>
            <a:r>
              <a:rPr lang="en-US" altLang="zh-TW" dirty="0" err="1"/>
              <a:t>rd</a:t>
            </a:r>
            <a:r>
              <a:rPr lang="zh-TW" altLang="en-US" dirty="0"/>
              <a:t>不為</a:t>
            </a:r>
            <a:r>
              <a:rPr lang="en-US" altLang="zh-TW" dirty="0"/>
              <a:t>0,auipctri</a:t>
            </a:r>
            <a:r>
              <a:rPr lang="zh-TW" altLang="en-US" dirty="0"/>
              <a:t>就會為</a:t>
            </a:r>
            <a:r>
              <a:rPr lang="en-US" altLang="zh-TW" dirty="0"/>
              <a:t>1</a:t>
            </a:r>
          </a:p>
          <a:p>
            <a:r>
              <a:rPr lang="zh-TW" altLang="en-US" dirty="0"/>
              <a:t>接下來說明我們如何驗證資料的正確性</a:t>
            </a:r>
            <a:endParaRPr lang="en-US" altLang="zh-TW" dirty="0"/>
          </a:p>
          <a:p>
            <a:r>
              <a:rPr lang="zh-TW" altLang="en-US" dirty="0"/>
              <a:t>在這個指令中我們一樣是驗證</a:t>
            </a:r>
            <a:r>
              <a:rPr lang="en-US" altLang="zh-TW" dirty="0" err="1"/>
              <a:t>wb</a:t>
            </a:r>
            <a:r>
              <a:rPr lang="en-US" altLang="zh-TW" dirty="0"/>
              <a:t> stage</a:t>
            </a:r>
            <a:r>
              <a:rPr lang="zh-TW" altLang="en-US" dirty="0"/>
              <a:t>的下一級</a:t>
            </a:r>
            <a:endParaRPr lang="en-US" altLang="zh-TW" dirty="0"/>
          </a:p>
          <a:p>
            <a:r>
              <a:rPr lang="zh-TW" altLang="en-US" dirty="0"/>
              <a:t>那觸發這個</a:t>
            </a:r>
            <a:r>
              <a:rPr lang="en-US" altLang="zh-TW" dirty="0"/>
              <a:t>assertion</a:t>
            </a:r>
            <a:r>
              <a:rPr lang="zh-TW" altLang="en-US" dirty="0"/>
              <a:t>的前提是</a:t>
            </a:r>
            <a:r>
              <a:rPr lang="en-US" altLang="zh-TW" dirty="0" err="1"/>
              <a:t>auipc</a:t>
            </a:r>
            <a:r>
              <a:rPr lang="zh-TW" altLang="en-US" dirty="0"/>
              <a:t>指令被</a:t>
            </a:r>
            <a:r>
              <a:rPr lang="en-US" altLang="zh-TW" dirty="0"/>
              <a:t>trigger</a:t>
            </a:r>
            <a:r>
              <a:rPr lang="zh-TW" altLang="en-US" dirty="0"/>
              <a:t>加上</a:t>
            </a:r>
            <a:r>
              <a:rPr lang="en-US" altLang="zh-TW" dirty="0" err="1"/>
              <a:t>rd</a:t>
            </a:r>
            <a:r>
              <a:rPr lang="zh-TW" altLang="en-US" dirty="0"/>
              <a:t>是有效的</a:t>
            </a:r>
            <a:endParaRPr lang="en-US" altLang="zh-TW" dirty="0"/>
          </a:p>
          <a:p>
            <a:r>
              <a:rPr lang="zh-TW" altLang="en-US" dirty="0"/>
              <a:t>那在被觸發後的下級暫存器中的值要與</a:t>
            </a:r>
            <a:r>
              <a:rPr lang="en-US" altLang="zh-TW" dirty="0"/>
              <a:t>golden</a:t>
            </a:r>
            <a:r>
              <a:rPr lang="zh-TW" altLang="en-US" dirty="0"/>
              <a:t>的值相同</a:t>
            </a:r>
            <a:endParaRPr lang="en-US" altLang="zh-TW" dirty="0"/>
          </a:p>
          <a:p>
            <a:r>
              <a:rPr lang="en-US" altLang="zh-TW" dirty="0"/>
              <a:t>Golden</a:t>
            </a:r>
            <a:r>
              <a:rPr lang="zh-TW" altLang="en-US" dirty="0"/>
              <a:t>值的算法在右上角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452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在這裡驗證</a:t>
            </a:r>
            <a:r>
              <a:rPr lang="en-US" altLang="zh-TW" dirty="0" err="1"/>
              <a:t>rd</a:t>
            </a:r>
            <a:r>
              <a:rPr lang="zh-TW" altLang="en-US" dirty="0"/>
              <a:t>的部分與</a:t>
            </a:r>
            <a:r>
              <a:rPr lang="en-US" altLang="zh-TW" dirty="0" err="1"/>
              <a:t>andi</a:t>
            </a:r>
            <a:r>
              <a:rPr lang="zh-TW" altLang="en-US" dirty="0"/>
              <a:t>相同</a:t>
            </a:r>
            <a:r>
              <a:rPr lang="en-US" altLang="zh-TW" dirty="0"/>
              <a:t>,</a:t>
            </a:r>
            <a:r>
              <a:rPr lang="zh-TW" altLang="en-US" dirty="0"/>
              <a:t>所以就不再多說一遍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92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</a:t>
            </a:r>
            <a:r>
              <a:rPr lang="en-US" altLang="zh-TW" dirty="0"/>
              <a:t>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首先會先介紹我們如何設計</a:t>
            </a:r>
            <a:r>
              <a:rPr lang="en-US" altLang="zh-TW" dirty="0"/>
              <a:t>Pipeline Follower</a:t>
            </a:r>
          </a:p>
          <a:p>
            <a:r>
              <a:rPr lang="zh-TW" altLang="en-US" dirty="0"/>
              <a:t>接著會說明我們在驗證中對於所有的指令用了哪些</a:t>
            </a:r>
            <a:r>
              <a:rPr lang="en-US" altLang="zh-TW" dirty="0"/>
              <a:t>Assumption,</a:t>
            </a:r>
            <a:r>
              <a:rPr lang="zh-TW" altLang="en-US" dirty="0"/>
              <a:t>而如果是某些指令的</a:t>
            </a:r>
            <a:r>
              <a:rPr lang="en-US" altLang="zh-TW" dirty="0"/>
              <a:t>Assumption</a:t>
            </a:r>
            <a:r>
              <a:rPr lang="zh-TW" altLang="en-US" dirty="0"/>
              <a:t>會在各個指令中作介紹</a:t>
            </a:r>
            <a:endParaRPr lang="en-US" altLang="zh-TW" dirty="0"/>
          </a:p>
          <a:p>
            <a:r>
              <a:rPr lang="zh-TW" altLang="en-US" dirty="0"/>
              <a:t>接著會說明我們設計用來驗證指令的</a:t>
            </a:r>
            <a:r>
              <a:rPr lang="en-US" altLang="zh-TW" dirty="0"/>
              <a:t>Assertion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接著說明我們埋的</a:t>
            </a:r>
            <a:r>
              <a:rPr lang="en-US" altLang="zh-TW" dirty="0"/>
              <a:t>Trojan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最後介紹我們驗證別組</a:t>
            </a:r>
            <a:r>
              <a:rPr lang="en-US" altLang="zh-TW" dirty="0"/>
              <a:t>Trojan</a:t>
            </a:r>
            <a:r>
              <a:rPr lang="zh-TW" altLang="en-US" dirty="0"/>
              <a:t>的結果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966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接著這邊用的方法跟</a:t>
            </a:r>
            <a:r>
              <a:rPr lang="en-US" altLang="zh-TW" dirty="0" err="1"/>
              <a:t>andi</a:t>
            </a:r>
            <a:r>
              <a:rPr lang="zh-TW" altLang="en-US" dirty="0"/>
              <a:t>是相同的</a:t>
            </a:r>
            <a:endParaRPr lang="en-US" altLang="zh-TW" dirty="0"/>
          </a:p>
          <a:p>
            <a:r>
              <a:rPr lang="zh-TW" altLang="en-US" dirty="0"/>
              <a:t>讓原本</a:t>
            </a:r>
            <a:r>
              <a:rPr lang="en-US" altLang="zh-TW" dirty="0"/>
              <a:t>bound=116,</a:t>
            </a:r>
            <a:r>
              <a:rPr lang="zh-TW" altLang="en-US" dirty="0"/>
              <a:t>推進到</a:t>
            </a:r>
            <a:r>
              <a:rPr lang="en-US" altLang="zh-TW" dirty="0"/>
              <a:t>infinite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973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接下來介紹的是</a:t>
            </a:r>
            <a:r>
              <a:rPr lang="en-US" altLang="zh-TW" dirty="0"/>
              <a:t>LBU</a:t>
            </a:r>
            <a:r>
              <a:rPr lang="zh-TW" altLang="en-US" dirty="0"/>
              <a:t>指令的驗證</a:t>
            </a:r>
            <a:endParaRPr lang="en-US" altLang="zh-TW" dirty="0"/>
          </a:p>
          <a:p>
            <a:r>
              <a:rPr lang="zh-TW" altLang="en-US" dirty="0"/>
              <a:t>首先需要產生</a:t>
            </a:r>
            <a:r>
              <a:rPr lang="en-US" altLang="zh-TW" dirty="0"/>
              <a:t>LBU</a:t>
            </a:r>
            <a:r>
              <a:rPr lang="zh-TW" altLang="en-US" dirty="0"/>
              <a:t>的</a:t>
            </a:r>
            <a:r>
              <a:rPr lang="en-US" altLang="zh-TW" dirty="0"/>
              <a:t>trigger</a:t>
            </a:r>
            <a:r>
              <a:rPr lang="zh-TW" altLang="en-US" dirty="0"/>
              <a:t>，來判斷是否需要檢查這條指令</a:t>
            </a:r>
            <a:endParaRPr lang="en-US" altLang="zh-TW" dirty="0"/>
          </a:p>
          <a:p>
            <a:r>
              <a:rPr lang="en-US" altLang="zh-TW" dirty="0"/>
              <a:t>trigger</a:t>
            </a:r>
            <a:r>
              <a:rPr lang="zh-TW" altLang="en-US" dirty="0"/>
              <a:t>需要符合</a:t>
            </a:r>
            <a:r>
              <a:rPr lang="en-US" altLang="zh-TW" dirty="0"/>
              <a:t>2</a:t>
            </a:r>
            <a:r>
              <a:rPr lang="zh-TW" altLang="en-US" dirty="0"/>
              <a:t>個條件才會拉起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 在</a:t>
            </a:r>
            <a:r>
              <a:rPr lang="en-US" altLang="zh-TW" dirty="0"/>
              <a:t>WB stage</a:t>
            </a:r>
            <a:r>
              <a:rPr lang="zh-TW" altLang="en-US" dirty="0"/>
              <a:t>時會判斷</a:t>
            </a:r>
            <a:r>
              <a:rPr lang="en-US" altLang="zh-TW" dirty="0"/>
              <a:t>pipeline follow</a:t>
            </a:r>
            <a:r>
              <a:rPr lang="zh-TW" altLang="en-US" dirty="0"/>
              <a:t>裡的指令是不是</a:t>
            </a:r>
            <a:r>
              <a:rPr lang="en-US" altLang="zh-TW" dirty="0"/>
              <a:t>LBU</a:t>
            </a:r>
            <a:r>
              <a:rPr lang="zh-TW" altLang="en-US" dirty="0"/>
              <a:t>，會檢查</a:t>
            </a:r>
            <a:r>
              <a:rPr lang="en-US" altLang="zh-TW" dirty="0"/>
              <a:t>opcode</a:t>
            </a:r>
            <a:r>
              <a:rPr lang="zh-TW" altLang="en-US" dirty="0"/>
              <a:t>和</a:t>
            </a:r>
            <a:r>
              <a:rPr lang="en-US" altLang="zh-TW" dirty="0"/>
              <a:t>function3</a:t>
            </a:r>
            <a:r>
              <a:rPr lang="zh-TW" altLang="en-US" dirty="0"/>
              <a:t>是不是</a:t>
            </a:r>
            <a:r>
              <a:rPr lang="en-US" altLang="zh-TW" dirty="0"/>
              <a:t>LBU</a:t>
            </a:r>
            <a:r>
              <a:rPr lang="zh-TW" altLang="en-US" dirty="0"/>
              <a:t>的</a:t>
            </a:r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DUV</a:t>
            </a:r>
            <a:r>
              <a:rPr lang="zh-TW" altLang="en-US" dirty="0"/>
              <a:t>的</a:t>
            </a:r>
            <a:r>
              <a:rPr lang="en-US" altLang="zh-TW" dirty="0"/>
              <a:t>write back valid</a:t>
            </a:r>
            <a:r>
              <a:rPr lang="zh-TW" altLang="en-US" dirty="0"/>
              <a:t>拉起，代表此時的</a:t>
            </a:r>
            <a:r>
              <a:rPr lang="en-US" altLang="zh-TW" dirty="0"/>
              <a:t>data</a:t>
            </a:r>
            <a:r>
              <a:rPr lang="zh-TW" altLang="en-US" dirty="0"/>
              <a:t>是會被寫回</a:t>
            </a:r>
            <a:r>
              <a:rPr lang="en-US" altLang="zh-TW" dirty="0"/>
              <a:t>register file</a:t>
            </a:r>
            <a:r>
              <a:rPr lang="zh-TW" altLang="en-US" dirty="0"/>
              <a:t>的</a:t>
            </a:r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35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接著會檢查</a:t>
            </a:r>
            <a:r>
              <a:rPr lang="en-US" altLang="zh-TW" dirty="0"/>
              <a:t>3</a:t>
            </a:r>
            <a:r>
              <a:rPr lang="zh-TW" altLang="en-US" dirty="0"/>
              <a:t>個</a:t>
            </a:r>
            <a:r>
              <a:rPr lang="en-US" altLang="zh-TW" dirty="0"/>
              <a:t>property</a:t>
            </a:r>
          </a:p>
          <a:p>
            <a:pPr marL="0" indent="0">
              <a:buNone/>
            </a:pPr>
            <a:r>
              <a:rPr lang="en-US" altLang="zh-TW" dirty="0"/>
              <a:t>Property1:  </a:t>
            </a:r>
            <a:r>
              <a:rPr lang="zh-TW" altLang="en-US" dirty="0"/>
              <a:t>檢查送進</a:t>
            </a:r>
            <a:r>
              <a:rPr lang="en-US" altLang="zh-TW" dirty="0"/>
              <a:t>memory</a:t>
            </a:r>
            <a:r>
              <a:rPr lang="zh-TW" altLang="en-US" dirty="0"/>
              <a:t>的</a:t>
            </a:r>
            <a:r>
              <a:rPr lang="en-US" altLang="zh-TW" dirty="0"/>
              <a:t>address</a:t>
            </a:r>
            <a:r>
              <a:rPr lang="zh-TW" altLang="en-US" dirty="0"/>
              <a:t>是否正確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首先要在</a:t>
            </a:r>
            <a:r>
              <a:rPr lang="en-US" altLang="zh-TW" dirty="0" err="1"/>
              <a:t>sva</a:t>
            </a:r>
            <a:r>
              <a:rPr lang="zh-TW" altLang="en-US" dirty="0"/>
              <a:t>中計算</a:t>
            </a:r>
            <a:r>
              <a:rPr lang="en-US" altLang="zh-TW" dirty="0"/>
              <a:t>golden address</a:t>
            </a:r>
            <a:r>
              <a:rPr lang="zh-TW" altLang="en-US" dirty="0"/>
              <a:t>，會在</a:t>
            </a:r>
            <a:r>
              <a:rPr lang="en-US" altLang="zh-TW" dirty="0"/>
              <a:t>LBU</a:t>
            </a:r>
            <a:r>
              <a:rPr lang="zh-TW" altLang="en-US" dirty="0"/>
              <a:t>到達</a:t>
            </a:r>
            <a:r>
              <a:rPr lang="en-US" altLang="zh-TW" dirty="0"/>
              <a:t>WB stage</a:t>
            </a:r>
            <a:r>
              <a:rPr lang="zh-TW" altLang="en-US" dirty="0"/>
              <a:t>時把</a:t>
            </a:r>
            <a:r>
              <a:rPr lang="en-US" altLang="zh-TW" dirty="0"/>
              <a:t>register file</a:t>
            </a:r>
            <a:r>
              <a:rPr lang="zh-TW" altLang="en-US" dirty="0"/>
              <a:t>裡的值和</a:t>
            </a:r>
            <a:r>
              <a:rPr lang="en-US" altLang="zh-TW" dirty="0"/>
              <a:t>immediate</a:t>
            </a:r>
            <a:r>
              <a:rPr lang="zh-TW" altLang="en-US" dirty="0"/>
              <a:t>相加產生</a:t>
            </a:r>
            <a:r>
              <a:rPr lang="en-US" altLang="zh-TW" dirty="0"/>
              <a:t>golden address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因為此時前面指令的結果已經寫回</a:t>
            </a:r>
            <a:r>
              <a:rPr lang="en-US" altLang="zh-TW" dirty="0"/>
              <a:t>register file</a:t>
            </a:r>
            <a:r>
              <a:rPr lang="zh-TW" altLang="en-US" dirty="0"/>
              <a:t>，這時候拿到的值一定是對的，不會有</a:t>
            </a:r>
            <a:r>
              <a:rPr lang="en-US" altLang="zh-TW" dirty="0"/>
              <a:t>forwarding</a:t>
            </a:r>
            <a:r>
              <a:rPr lang="zh-TW" altLang="en-US" dirty="0"/>
              <a:t>的問題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098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接下來就是把</a:t>
            </a:r>
            <a:r>
              <a:rPr lang="en-US" altLang="zh-TW" dirty="0"/>
              <a:t>DUV</a:t>
            </a:r>
            <a:r>
              <a:rPr lang="zh-TW" altLang="en-US" dirty="0"/>
              <a:t>計算的</a:t>
            </a:r>
            <a:r>
              <a:rPr lang="en-US" altLang="zh-TW" dirty="0"/>
              <a:t>address</a:t>
            </a:r>
            <a:r>
              <a:rPr lang="zh-TW" altLang="en-US" dirty="0"/>
              <a:t>跟著</a:t>
            </a:r>
            <a:r>
              <a:rPr lang="en-US" altLang="zh-TW" dirty="0"/>
              <a:t>pipeline follow</a:t>
            </a:r>
            <a:r>
              <a:rPr lang="zh-TW" altLang="en-US" dirty="0"/>
              <a:t>傳到</a:t>
            </a:r>
            <a:r>
              <a:rPr lang="en-US" altLang="zh-TW" dirty="0"/>
              <a:t>WB(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然後在</a:t>
            </a:r>
            <a:r>
              <a:rPr lang="en-US" altLang="zh-TW" dirty="0"/>
              <a:t>trigger</a:t>
            </a:r>
            <a:r>
              <a:rPr lang="zh-TW" altLang="en-US" dirty="0"/>
              <a:t>拉起時跟</a:t>
            </a:r>
            <a:r>
              <a:rPr lang="en-US" altLang="zh-TW" dirty="0"/>
              <a:t>golden address</a:t>
            </a:r>
            <a:r>
              <a:rPr lang="zh-TW" altLang="en-US" dirty="0"/>
              <a:t>做比對</a:t>
            </a:r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這裡有用到抽象化的概念，只取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bit</a:t>
            </a:r>
            <a:r>
              <a:rPr lang="zh-TW" altLang="en-US" dirty="0"/>
              <a:t>來檢查，加快驗證速度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394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驗證結果</a:t>
            </a:r>
            <a:endParaRPr lang="en-US" altLang="zh-TW" dirty="0"/>
          </a:p>
          <a:p>
            <a:r>
              <a:rPr lang="zh-TW" altLang="en-US" dirty="0"/>
              <a:t>雖然已經有做抽象化，但驗證速度還是偏慢，最後分別</a:t>
            </a:r>
            <a:r>
              <a:rPr lang="en-US" altLang="zh-TW" dirty="0"/>
              <a:t>bound</a:t>
            </a:r>
            <a:r>
              <a:rPr lang="zh-TW" altLang="en-US" dirty="0"/>
              <a:t>在</a:t>
            </a:r>
            <a:r>
              <a:rPr lang="en-US" altLang="zh-TW" dirty="0"/>
              <a:t>16</a:t>
            </a:r>
            <a:r>
              <a:rPr lang="zh-TW" altLang="en-US" dirty="0"/>
              <a:t>和</a:t>
            </a:r>
            <a:r>
              <a:rPr lang="en-US" altLang="zh-TW" dirty="0"/>
              <a:t>27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845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Property2: </a:t>
            </a:r>
            <a:r>
              <a:rPr lang="zh-TW" altLang="en-US" dirty="0"/>
              <a:t>檢查指令是否有把</a:t>
            </a:r>
            <a:r>
              <a:rPr lang="en-US" altLang="zh-TW" dirty="0"/>
              <a:t>memory</a:t>
            </a:r>
            <a:r>
              <a:rPr lang="zh-TW" altLang="en-US" dirty="0"/>
              <a:t>讀出來的資料處理成</a:t>
            </a:r>
            <a:r>
              <a:rPr lang="en-US" altLang="zh-TW" dirty="0"/>
              <a:t>load byte</a:t>
            </a:r>
            <a:r>
              <a:rPr lang="zh-TW" altLang="en-US" dirty="0"/>
              <a:t>，並把剩餘位數補</a:t>
            </a:r>
            <a:r>
              <a:rPr lang="en-US" altLang="zh-TW" dirty="0"/>
              <a:t>0</a:t>
            </a:r>
          </a:p>
          <a:p>
            <a:endParaRPr lang="en-US" altLang="zh-TW" dirty="0"/>
          </a:p>
          <a:p>
            <a:r>
              <a:rPr lang="zh-TW" altLang="en-US" dirty="0"/>
              <a:t>首先會先把</a:t>
            </a:r>
            <a:r>
              <a:rPr lang="en-US" altLang="zh-TW" dirty="0"/>
              <a:t>memory</a:t>
            </a:r>
            <a:r>
              <a:rPr lang="zh-TW" altLang="en-US" dirty="0"/>
              <a:t>讀出來的原始資料</a:t>
            </a:r>
            <a:r>
              <a:rPr lang="en-US" altLang="zh-TW" dirty="0"/>
              <a:t>pipe</a:t>
            </a:r>
            <a:r>
              <a:rPr lang="zh-TW" altLang="en-US" dirty="0"/>
              <a:t>到</a:t>
            </a:r>
            <a:r>
              <a:rPr lang="en-US" altLang="zh-TW" dirty="0"/>
              <a:t>WB stage(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接著將這筆原始資料處理為</a:t>
            </a:r>
            <a:r>
              <a:rPr lang="en-US" altLang="zh-TW" dirty="0"/>
              <a:t>load</a:t>
            </a:r>
            <a:r>
              <a:rPr lang="zh-TW" altLang="en-US" dirty="0"/>
              <a:t> </a:t>
            </a:r>
            <a:r>
              <a:rPr lang="en-US" altLang="zh-TW" dirty="0"/>
              <a:t>byte data</a:t>
            </a:r>
            <a:r>
              <a:rPr lang="zh-TW" altLang="en-US" dirty="0"/>
              <a:t>作為</a:t>
            </a:r>
            <a:r>
              <a:rPr lang="en-US" altLang="zh-TW" dirty="0"/>
              <a:t>golden data(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125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然後在</a:t>
            </a:r>
            <a:r>
              <a:rPr lang="en-US" altLang="zh-TW" dirty="0"/>
              <a:t>trigger</a:t>
            </a:r>
            <a:r>
              <a:rPr lang="zh-TW" altLang="en-US" dirty="0"/>
              <a:t>拉起時比對</a:t>
            </a:r>
            <a:r>
              <a:rPr lang="en-US" altLang="zh-TW" dirty="0"/>
              <a:t>DUV</a:t>
            </a:r>
            <a:r>
              <a:rPr lang="zh-TW" altLang="en-US" dirty="0"/>
              <a:t>的</a:t>
            </a:r>
            <a:r>
              <a:rPr lang="en-US" altLang="zh-TW" dirty="0"/>
              <a:t>writeback data</a:t>
            </a:r>
            <a:r>
              <a:rPr lang="zh-TW" altLang="en-US" dirty="0"/>
              <a:t>和</a:t>
            </a:r>
            <a:r>
              <a:rPr lang="en-US" altLang="zh-TW" dirty="0"/>
              <a:t>golden data</a:t>
            </a:r>
            <a:r>
              <a:rPr lang="zh-TW" altLang="en-US" dirty="0"/>
              <a:t>是否相同</a:t>
            </a:r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因為這裡只會考慮</a:t>
            </a:r>
            <a:r>
              <a:rPr lang="en-US" altLang="zh-TW" dirty="0"/>
              <a:t>memory</a:t>
            </a:r>
            <a:r>
              <a:rPr lang="zh-TW" altLang="en-US" dirty="0"/>
              <a:t>讀出來的資料是正確的狀況，所以這裡我們有多加了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assumption</a:t>
            </a:r>
            <a:r>
              <a:rPr lang="zh-TW" altLang="en-US" dirty="0"/>
              <a:t>，都是為了避免</a:t>
            </a:r>
            <a:r>
              <a:rPr lang="en-US" altLang="zh-TW" dirty="0"/>
              <a:t>memory</a:t>
            </a:r>
            <a:r>
              <a:rPr lang="zh-TW" altLang="en-US" dirty="0"/>
              <a:t>讀錯資料。</a:t>
            </a:r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239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驗證結果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330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Property3: </a:t>
            </a:r>
            <a:r>
              <a:rPr lang="zh-TW" altLang="en-US" dirty="0"/>
              <a:t>檢查資料是否有被正確寫回</a:t>
            </a:r>
            <a:r>
              <a:rPr lang="en-US" altLang="zh-TW" dirty="0"/>
              <a:t>register file</a:t>
            </a:r>
          </a:p>
          <a:p>
            <a:endParaRPr lang="en-US" altLang="zh-TW" dirty="0"/>
          </a:p>
          <a:p>
            <a:r>
              <a:rPr lang="zh-TW" altLang="en-US" dirty="0"/>
              <a:t>這邊原理和前面兩個指令一樣，在</a:t>
            </a:r>
            <a:r>
              <a:rPr lang="en-US" altLang="zh-TW" dirty="0"/>
              <a:t>trigger</a:t>
            </a:r>
            <a:r>
              <a:rPr lang="zh-TW" altLang="en-US" dirty="0"/>
              <a:t>拉起時</a:t>
            </a:r>
            <a:r>
              <a:rPr lang="en-US" altLang="zh-TW" dirty="0"/>
              <a:t>(WB stage)</a:t>
            </a:r>
            <a:r>
              <a:rPr lang="zh-TW" altLang="en-US" dirty="0"/>
              <a:t>的下個</a:t>
            </a:r>
            <a:r>
              <a:rPr lang="en-US" altLang="zh-TW" dirty="0"/>
              <a:t>cycle</a:t>
            </a:r>
            <a:r>
              <a:rPr lang="zh-TW" altLang="en-US" dirty="0"/>
              <a:t>把</a:t>
            </a:r>
            <a:r>
              <a:rPr lang="en-US" altLang="zh-TW" dirty="0"/>
              <a:t>register file</a:t>
            </a:r>
            <a:r>
              <a:rPr lang="zh-TW" altLang="en-US" dirty="0"/>
              <a:t>的值取出來和</a:t>
            </a:r>
            <a:r>
              <a:rPr lang="en-US" altLang="zh-TW" dirty="0"/>
              <a:t>writeback data</a:t>
            </a:r>
            <a:r>
              <a:rPr lang="zh-TW" altLang="en-US" dirty="0"/>
              <a:t>比對是否一樣，</a:t>
            </a:r>
            <a:r>
              <a:rPr lang="en-US" altLang="zh-TW" dirty="0"/>
              <a:t>code</a:t>
            </a:r>
            <a:r>
              <a:rPr lang="zh-TW" altLang="en-US" dirty="0"/>
              <a:t>詳細作法和前面一樣就不贅述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249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接下來介紹的是</a:t>
            </a:r>
            <a:r>
              <a:rPr lang="en-US" altLang="zh-TW" dirty="0"/>
              <a:t>BGE</a:t>
            </a:r>
            <a:r>
              <a:rPr lang="zh-TW" altLang="en-US" dirty="0"/>
              <a:t>指令的驗證</a:t>
            </a:r>
            <a:endParaRPr lang="en-US" altLang="zh-TW" dirty="0"/>
          </a:p>
          <a:p>
            <a:r>
              <a:rPr lang="zh-TW" altLang="en-US" dirty="0"/>
              <a:t>首先需要產生</a:t>
            </a:r>
            <a:r>
              <a:rPr lang="en-US" altLang="zh-TW" dirty="0"/>
              <a:t>BGE</a:t>
            </a:r>
            <a:r>
              <a:rPr lang="zh-TW" altLang="en-US" dirty="0"/>
              <a:t>的</a:t>
            </a:r>
            <a:r>
              <a:rPr lang="en-US" altLang="zh-TW" dirty="0"/>
              <a:t>trigger</a:t>
            </a:r>
            <a:r>
              <a:rPr lang="zh-TW" altLang="en-US" dirty="0"/>
              <a:t>，來判斷是否需要檢查這條指令</a:t>
            </a:r>
            <a:endParaRPr lang="en-US" altLang="zh-TW" dirty="0"/>
          </a:p>
          <a:p>
            <a:r>
              <a:rPr lang="en-US" altLang="zh-TW" dirty="0"/>
              <a:t>trigger</a:t>
            </a:r>
            <a:r>
              <a:rPr lang="zh-TW" altLang="en-US" dirty="0"/>
              <a:t>需要符合條件才會拉起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按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在</a:t>
            </a:r>
            <a:r>
              <a:rPr lang="en-US" altLang="zh-TW" dirty="0"/>
              <a:t>WB stage</a:t>
            </a:r>
            <a:r>
              <a:rPr lang="zh-TW" altLang="en-US" dirty="0"/>
              <a:t>時會判斷</a:t>
            </a:r>
            <a:r>
              <a:rPr lang="en-US" altLang="zh-TW" dirty="0"/>
              <a:t>pipeline follow</a:t>
            </a:r>
            <a:r>
              <a:rPr lang="zh-TW" altLang="en-US" dirty="0"/>
              <a:t>裡的指令是不是</a:t>
            </a:r>
            <a:r>
              <a:rPr lang="en-US" altLang="zh-TW" dirty="0"/>
              <a:t>BGE</a:t>
            </a:r>
            <a:r>
              <a:rPr lang="zh-TW" altLang="en-US" dirty="0"/>
              <a:t>，</a:t>
            </a:r>
            <a:r>
              <a:rPr lang="en-US" altLang="zh-TW" dirty="0"/>
              <a:t>BGE</a:t>
            </a:r>
            <a:r>
              <a:rPr lang="zh-TW" altLang="en-US" dirty="0"/>
              <a:t>的指令 </a:t>
            </a:r>
            <a:r>
              <a:rPr lang="en-US" altLang="zh-TW" dirty="0"/>
              <a:t>opcode</a:t>
            </a:r>
            <a:r>
              <a:rPr lang="zh-TW" altLang="en-US" dirty="0"/>
              <a:t>為</a:t>
            </a:r>
            <a:r>
              <a:rPr lang="en-US" altLang="zh-TW" dirty="0"/>
              <a:t>1100011</a:t>
            </a:r>
            <a:r>
              <a:rPr lang="zh-TW" altLang="en-US" dirty="0"/>
              <a:t> </a:t>
            </a:r>
            <a:r>
              <a:rPr lang="en-US" altLang="zh-TW" dirty="0"/>
              <a:t>funct3</a:t>
            </a:r>
            <a:r>
              <a:rPr lang="zh-TW" altLang="en-US" dirty="0"/>
              <a:t>為</a:t>
            </a:r>
            <a:r>
              <a:rPr lang="en-US" altLang="zh-TW" dirty="0"/>
              <a:t>101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再來因為</a:t>
            </a:r>
            <a:r>
              <a:rPr lang="en-US" altLang="zh-TW" dirty="0"/>
              <a:t>branch</a:t>
            </a:r>
            <a:r>
              <a:rPr lang="zh-TW" altLang="en-US" dirty="0"/>
              <a:t>計算完的</a:t>
            </a:r>
            <a:r>
              <a:rPr lang="en-US" altLang="zh-TW" dirty="0"/>
              <a:t>PC</a:t>
            </a:r>
            <a:r>
              <a:rPr lang="zh-TW" altLang="en-US" dirty="0"/>
              <a:t>位置為</a:t>
            </a:r>
            <a:r>
              <a:rPr lang="en-US" altLang="zh-TW" dirty="0"/>
              <a:t>E1</a:t>
            </a:r>
            <a:r>
              <a:rPr lang="zh-TW" altLang="en-US" dirty="0"/>
              <a:t> </a:t>
            </a:r>
            <a:r>
              <a:rPr lang="en-US" altLang="zh-TW" dirty="0"/>
              <a:t>stage</a:t>
            </a:r>
            <a:r>
              <a:rPr lang="zh-TW" altLang="en-US" dirty="0"/>
              <a:t>，由於我們要實現</a:t>
            </a:r>
            <a:r>
              <a:rPr lang="en-US" altLang="zh-TW" dirty="0"/>
              <a:t>end to end</a:t>
            </a:r>
            <a:r>
              <a:rPr lang="zh-TW" altLang="en-US" dirty="0"/>
              <a:t>的驗證方式，故我們須等到</a:t>
            </a:r>
            <a:r>
              <a:rPr lang="en-US" altLang="zh-TW" dirty="0" err="1"/>
              <a:t>rs</a:t>
            </a:r>
            <a:r>
              <a:rPr lang="zh-TW" altLang="en-US" dirty="0"/>
              <a:t>存完暫存器也就是在</a:t>
            </a:r>
            <a:r>
              <a:rPr lang="en-US" altLang="zh-TW" dirty="0"/>
              <a:t>WB stage</a:t>
            </a:r>
            <a:r>
              <a:rPr lang="zh-TW" altLang="en-US" dirty="0"/>
              <a:t>中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zh-TW" altLang="en-US" dirty="0"/>
              <a:t>才能將這個值與</a:t>
            </a:r>
            <a:r>
              <a:rPr lang="en-US" altLang="zh-TW" dirty="0"/>
              <a:t>golden</a:t>
            </a:r>
            <a:r>
              <a:rPr lang="zh-TW" altLang="en-US" dirty="0"/>
              <a:t>的值做比較。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因此我將</a:t>
            </a:r>
            <a:r>
              <a:rPr lang="en-US" altLang="zh-TW" dirty="0"/>
              <a:t>E1</a:t>
            </a:r>
            <a:r>
              <a:rPr lang="zh-TW" altLang="en-US" dirty="0"/>
              <a:t>算出來的值 往下</a:t>
            </a:r>
            <a:r>
              <a:rPr lang="en-US" altLang="zh-TW" dirty="0"/>
              <a:t>pipe2</a:t>
            </a:r>
            <a:r>
              <a:rPr lang="zh-TW" altLang="en-US" dirty="0"/>
              <a:t>級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這是</a:t>
            </a:r>
            <a:r>
              <a:rPr lang="en-US" altLang="zh-TW" dirty="0"/>
              <a:t>pipe</a:t>
            </a:r>
            <a:r>
              <a:rPr lang="zh-TW" altLang="en-US" dirty="0"/>
              <a:t>的第</a:t>
            </a:r>
            <a:r>
              <a:rPr lang="en-US" altLang="zh-TW" dirty="0"/>
              <a:t>1</a:t>
            </a:r>
            <a:r>
              <a:rPr lang="zh-TW" altLang="en-US" dirty="0"/>
              <a:t>級 </a:t>
            </a:r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  <a:r>
              <a:rPr lang="zh-TW" altLang="en-US" dirty="0"/>
              <a:t> 接著這是第</a:t>
            </a:r>
            <a:r>
              <a:rPr lang="en-US" altLang="zh-TW" dirty="0"/>
              <a:t>2</a:t>
            </a:r>
            <a:r>
              <a:rPr lang="zh-TW" altLang="en-US" dirty="0"/>
              <a:t>級</a:t>
            </a:r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33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那我們就開始說明我們如何設計</a:t>
            </a:r>
            <a:r>
              <a:rPr lang="en-US" altLang="zh-TW" dirty="0"/>
              <a:t>Pipeline Follower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52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接著要產生</a:t>
            </a:r>
            <a:r>
              <a:rPr lang="en-US" altLang="zh-TW" dirty="0"/>
              <a:t>BGE</a:t>
            </a:r>
            <a:r>
              <a:rPr lang="zh-TW" altLang="en-US" dirty="0"/>
              <a:t>指令的兩個跳躍地址</a:t>
            </a:r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為原本的</a:t>
            </a:r>
            <a:r>
              <a:rPr lang="en-US" altLang="zh-TW" dirty="0"/>
              <a:t>PC+4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2.</a:t>
            </a:r>
            <a:r>
              <a:rPr lang="zh-TW" altLang="en-US" dirty="0"/>
              <a:t>為</a:t>
            </a:r>
            <a:r>
              <a:rPr lang="en-US" altLang="zh-TW" dirty="0"/>
              <a:t>PC+</a:t>
            </a:r>
            <a:r>
              <a:rPr lang="zh-TW" altLang="en-US" dirty="0"/>
              <a:t>立即值 以上這</a:t>
            </a:r>
            <a:r>
              <a:rPr lang="en-US" altLang="zh-TW" dirty="0"/>
              <a:t>2</a:t>
            </a:r>
            <a:r>
              <a:rPr lang="zh-TW" altLang="en-US" dirty="0"/>
              <a:t>個值為</a:t>
            </a:r>
            <a:r>
              <a:rPr lang="en-US" altLang="zh-TW" dirty="0"/>
              <a:t>golden(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然後這邊是</a:t>
            </a:r>
            <a:r>
              <a:rPr lang="en-US" altLang="zh-TW" dirty="0"/>
              <a:t>BGE </a:t>
            </a:r>
            <a:r>
              <a:rPr lang="zh-TW" altLang="en-US" dirty="0"/>
              <a:t>決定要跳向哪個地址的</a:t>
            </a:r>
            <a:r>
              <a:rPr lang="en-US" altLang="zh-TW" dirty="0"/>
              <a:t>trigger</a:t>
            </a:r>
          </a:p>
          <a:p>
            <a:r>
              <a:rPr lang="en-US" altLang="zh-TW" dirty="0"/>
              <a:t>BGE</a:t>
            </a:r>
            <a:r>
              <a:rPr lang="zh-TW" altLang="en-US" dirty="0"/>
              <a:t>指令是看</a:t>
            </a:r>
            <a:r>
              <a:rPr lang="en-US" altLang="zh-TW" dirty="0"/>
              <a:t>rs1</a:t>
            </a:r>
            <a:r>
              <a:rPr lang="zh-TW" altLang="en-US" dirty="0"/>
              <a:t>有無大於或等於</a:t>
            </a:r>
            <a:r>
              <a:rPr lang="en-US" altLang="zh-TW" dirty="0"/>
              <a:t>rs2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所以可以看到這邊透過一個</a:t>
            </a:r>
            <a:r>
              <a:rPr lang="en-US" altLang="zh-TW" dirty="0"/>
              <a:t>function</a:t>
            </a:r>
            <a:r>
              <a:rPr lang="zh-TW" altLang="en-US" dirty="0"/>
              <a:t>來計算出 </a:t>
            </a:r>
            <a:r>
              <a:rPr lang="en-US" altLang="zh-TW" dirty="0"/>
              <a:t>rs1</a:t>
            </a:r>
            <a:r>
              <a:rPr lang="zh-TW" altLang="en-US" dirty="0"/>
              <a:t>是否大於 </a:t>
            </a:r>
            <a:r>
              <a:rPr lang="en-US" altLang="zh-TW" dirty="0"/>
              <a:t>rs2</a:t>
            </a:r>
            <a:r>
              <a:rPr lang="zh-TW" altLang="en-US" dirty="0"/>
              <a:t>， 後面這邊是做有沒有相等的判斷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  <a:r>
              <a:rPr lang="zh-TW" altLang="en-US" dirty="0"/>
              <a:t>最後將算出來的值當作</a:t>
            </a:r>
            <a:r>
              <a:rPr lang="en-US" altLang="zh-TW" dirty="0"/>
              <a:t>golden</a:t>
            </a:r>
            <a:r>
              <a:rPr lang="zh-TW" altLang="en-US" dirty="0"/>
              <a:t>和上一個投影片中的</a:t>
            </a:r>
            <a:r>
              <a:rPr lang="en-US" altLang="zh-TW" dirty="0"/>
              <a:t>branch_pc4</a:t>
            </a:r>
            <a:r>
              <a:rPr lang="zh-TW" altLang="en-US" dirty="0"/>
              <a:t>做比較 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691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這裡為</a:t>
            </a:r>
            <a:r>
              <a:rPr lang="en-US" altLang="zh-TW" dirty="0"/>
              <a:t>BGE</a:t>
            </a:r>
            <a:r>
              <a:rPr lang="zh-TW" altLang="en-US" dirty="0"/>
              <a:t>的驗證結果，由於</a:t>
            </a:r>
            <a:r>
              <a:rPr lang="en-US" altLang="zh-TW" dirty="0"/>
              <a:t>BGE</a:t>
            </a:r>
            <a:r>
              <a:rPr lang="zh-TW" altLang="en-US" dirty="0"/>
              <a:t>是透過</a:t>
            </a:r>
            <a:r>
              <a:rPr lang="en-US" altLang="zh-TW" dirty="0"/>
              <a:t>2</a:t>
            </a:r>
            <a:r>
              <a:rPr lang="zh-TW" altLang="en-US" dirty="0"/>
              <a:t>個暫存器做比較，相對其他指令來說</a:t>
            </a:r>
            <a:r>
              <a:rPr lang="en-US" altLang="zh-TW" dirty="0"/>
              <a:t>bound</a:t>
            </a:r>
            <a:r>
              <a:rPr lang="zh-TW" altLang="en-US" dirty="0"/>
              <a:t>數偏低且跑得相當久</a:t>
            </a:r>
            <a:endParaRPr lang="en-US" altLang="zh-TW" dirty="0"/>
          </a:p>
          <a:p>
            <a:r>
              <a:rPr lang="zh-TW" altLang="en-US" dirty="0"/>
              <a:t>，所以我們透過抽象化的方法加速驗證速度，因而提高</a:t>
            </a:r>
            <a:r>
              <a:rPr lang="en-US" altLang="zh-TW" dirty="0"/>
              <a:t>bound</a:t>
            </a:r>
            <a:r>
              <a:rPr lang="zh-TW" altLang="en-US" dirty="0"/>
              <a:t>數。數據為</a:t>
            </a:r>
            <a:r>
              <a:rPr lang="en-US" altLang="zh-TW" dirty="0"/>
              <a:t>13bound</a:t>
            </a:r>
            <a:r>
              <a:rPr lang="zh-TW" altLang="en-US" dirty="0"/>
              <a:t>提升至</a:t>
            </a:r>
            <a:r>
              <a:rPr lang="en-US" altLang="zh-TW" dirty="0"/>
              <a:t>20bound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661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trojan</a:t>
            </a:r>
            <a:r>
              <a:rPr lang="zh-TW" altLang="en-US" dirty="0"/>
              <a:t>埋的位置為</a:t>
            </a:r>
            <a:r>
              <a:rPr lang="en-US" altLang="zh-TW" dirty="0" err="1"/>
              <a:t>regfile</a:t>
            </a:r>
            <a:r>
              <a:rPr lang="zh-TW" altLang="en-US" dirty="0"/>
              <a:t>中的暫存器回傳值， </a:t>
            </a:r>
            <a:r>
              <a:rPr lang="en-US" altLang="zh-TW" dirty="0"/>
              <a:t>trigger</a:t>
            </a:r>
            <a:r>
              <a:rPr lang="zh-TW" altLang="en-US" dirty="0"/>
              <a:t>的條件為任意幾個暫存器等於隨意值的時候啟動，</a:t>
            </a:r>
            <a:endParaRPr lang="en-US" altLang="zh-TW" dirty="0"/>
          </a:p>
          <a:p>
            <a:r>
              <a:rPr lang="zh-TW" altLang="en-US" dirty="0"/>
              <a:t>會讓</a:t>
            </a:r>
            <a:r>
              <a:rPr lang="en-US" altLang="zh-TW" dirty="0"/>
              <a:t>pipe0</a:t>
            </a:r>
            <a:r>
              <a:rPr lang="zh-TW" altLang="en-US" dirty="0"/>
              <a:t>的暫存器回傳值發生錯誤，指令只要會用到</a:t>
            </a:r>
            <a:r>
              <a:rPr lang="en-US" altLang="zh-TW" dirty="0"/>
              <a:t>rs1</a:t>
            </a:r>
            <a:r>
              <a:rPr lang="zh-TW" altLang="en-US" dirty="0"/>
              <a:t>的都會報錯</a:t>
            </a:r>
            <a:r>
              <a:rPr lang="en-US" altLang="zh-TW" dirty="0"/>
              <a:t>(</a:t>
            </a:r>
            <a:r>
              <a:rPr lang="zh-TW" altLang="en-US" dirty="0"/>
              <a:t>按</a:t>
            </a:r>
            <a:r>
              <a:rPr lang="en-US" altLang="zh-TW" dirty="0"/>
              <a:t>)</a:t>
            </a:r>
            <a:r>
              <a:rPr lang="zh-TW" altLang="en-US" dirty="0"/>
              <a:t>，可以看到</a:t>
            </a:r>
            <a:r>
              <a:rPr lang="en-US" altLang="zh-TW" dirty="0"/>
              <a:t>ANDI</a:t>
            </a:r>
            <a:r>
              <a:rPr lang="zh-TW" altLang="en-US" dirty="0"/>
              <a:t>和</a:t>
            </a:r>
            <a:r>
              <a:rPr lang="en-US" altLang="zh-TW" dirty="0"/>
              <a:t>LSU</a:t>
            </a:r>
            <a:r>
              <a:rPr lang="zh-TW" altLang="en-US" dirty="0"/>
              <a:t>的指令發生錯誤，</a:t>
            </a:r>
            <a:endParaRPr lang="en-US" altLang="zh-TW" dirty="0"/>
          </a:p>
          <a:p>
            <a:r>
              <a:rPr lang="en-US" altLang="zh-TW" dirty="0"/>
              <a:t>Andi</a:t>
            </a:r>
            <a:r>
              <a:rPr lang="zh-TW" altLang="en-US" dirty="0"/>
              <a:t>是因為</a:t>
            </a:r>
            <a:r>
              <a:rPr lang="en-US" altLang="zh-TW" dirty="0" err="1"/>
              <a:t>rd</a:t>
            </a:r>
            <a:r>
              <a:rPr lang="zh-TW" altLang="en-US" dirty="0"/>
              <a:t>存回的值為</a:t>
            </a:r>
            <a:r>
              <a:rPr lang="en-US" altLang="zh-TW" dirty="0"/>
              <a:t>rs1+</a:t>
            </a:r>
            <a:r>
              <a:rPr lang="zh-TW" altLang="en-US" dirty="0"/>
              <a:t>立即值，而</a:t>
            </a:r>
            <a:r>
              <a:rPr lang="en-US" altLang="zh-TW" dirty="0"/>
              <a:t>LSU</a:t>
            </a:r>
            <a:r>
              <a:rPr lang="zh-TW" altLang="en-US" dirty="0"/>
              <a:t>則是需要算出</a:t>
            </a:r>
            <a:r>
              <a:rPr lang="en-US" altLang="zh-TW" dirty="0"/>
              <a:t>rs1+</a:t>
            </a:r>
            <a:r>
              <a:rPr lang="zh-TW" altLang="en-US" dirty="0"/>
              <a:t>立即值的地址所以兼會出錯，</a:t>
            </a:r>
            <a:endParaRPr lang="en-US" altLang="zh-TW" dirty="0"/>
          </a:p>
          <a:p>
            <a:r>
              <a:rPr lang="zh-TW" altLang="en-US" dirty="0"/>
              <a:t>原本預計</a:t>
            </a:r>
            <a:r>
              <a:rPr lang="en-US" altLang="zh-TW" dirty="0"/>
              <a:t>BGE</a:t>
            </a:r>
            <a:r>
              <a:rPr lang="zh-TW" altLang="en-US" dirty="0"/>
              <a:t>指令也該出錯，但因為</a:t>
            </a:r>
            <a:r>
              <a:rPr lang="en-US" altLang="zh-TW" dirty="0"/>
              <a:t>BGE</a:t>
            </a:r>
            <a:r>
              <a:rPr lang="zh-TW" altLang="en-US" dirty="0"/>
              <a:t>指令的</a:t>
            </a:r>
            <a:r>
              <a:rPr lang="en-US" altLang="zh-TW" dirty="0"/>
              <a:t>bound</a:t>
            </a:r>
            <a:r>
              <a:rPr lang="zh-TW" altLang="en-US" dirty="0"/>
              <a:t>數推進太慢，故尚未抓出來。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560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這是加入</a:t>
            </a:r>
            <a:r>
              <a:rPr lang="en-US" altLang="zh-TW" dirty="0"/>
              <a:t>trojan</a:t>
            </a:r>
            <a:r>
              <a:rPr lang="zh-TW" altLang="en-US" dirty="0"/>
              <a:t>之後所增加的</a:t>
            </a:r>
            <a:r>
              <a:rPr lang="en-US" altLang="zh-TW" dirty="0"/>
              <a:t>gate count </a:t>
            </a:r>
            <a:r>
              <a:rPr lang="zh-TW" altLang="en-US" dirty="0"/>
              <a:t>從</a:t>
            </a:r>
            <a:r>
              <a:rPr lang="en-US" altLang="zh-TW" dirty="0"/>
              <a:t>19678</a:t>
            </a:r>
            <a:r>
              <a:rPr lang="zh-TW" altLang="en-US" dirty="0"/>
              <a:t>提升至</a:t>
            </a:r>
            <a:r>
              <a:rPr lang="en-US" altLang="zh-TW" dirty="0"/>
              <a:t>19701</a:t>
            </a:r>
            <a:r>
              <a:rPr lang="zh-TW" altLang="en-US" dirty="0"/>
              <a:t>大概為</a:t>
            </a:r>
            <a:r>
              <a:rPr lang="en-US" altLang="zh-TW"/>
              <a:t>0.11%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526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接下來介紹的是我們和其他組互驗</a:t>
            </a:r>
            <a:r>
              <a:rPr lang="en-US" altLang="zh-TW" dirty="0"/>
              <a:t>trojan</a:t>
            </a:r>
            <a:r>
              <a:rPr lang="zh-TW" altLang="en-US" dirty="0"/>
              <a:t>的結果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752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我們驗</a:t>
            </a:r>
            <a:r>
              <a:rPr lang="en-US" altLang="zh-TW" dirty="0"/>
              <a:t>trojan</a:t>
            </a:r>
            <a:r>
              <a:rPr lang="zh-TW" altLang="en-US" dirty="0"/>
              <a:t>的</a:t>
            </a:r>
            <a:r>
              <a:rPr lang="en-US" altLang="zh-TW" dirty="0" err="1"/>
              <a:t>sva</a:t>
            </a:r>
            <a:r>
              <a:rPr lang="zh-TW" altLang="en-US" dirty="0"/>
              <a:t>和原本的相同，沒有增加其他</a:t>
            </a:r>
            <a:r>
              <a:rPr lang="en-US" altLang="zh-TW" dirty="0"/>
              <a:t>property</a:t>
            </a:r>
          </a:p>
          <a:p>
            <a:r>
              <a:rPr lang="zh-TW" altLang="en-US" dirty="0"/>
              <a:t>我們在第</a:t>
            </a:r>
            <a:r>
              <a:rPr lang="en-US" altLang="zh-TW" dirty="0"/>
              <a:t>9</a:t>
            </a:r>
            <a:r>
              <a:rPr lang="zh-TW" altLang="en-US" dirty="0"/>
              <a:t>個</a:t>
            </a:r>
            <a:r>
              <a:rPr lang="en-US" altLang="zh-TW" dirty="0"/>
              <a:t>bound</a:t>
            </a:r>
            <a:r>
              <a:rPr lang="zh-TW" altLang="en-US" dirty="0"/>
              <a:t>的時候抓到他們的</a:t>
            </a:r>
            <a:r>
              <a:rPr lang="en-US" altLang="zh-TW" dirty="0"/>
              <a:t>trojan</a:t>
            </a:r>
          </a:p>
          <a:p>
            <a:endParaRPr lang="en-US" altLang="zh-TW" dirty="0"/>
          </a:p>
          <a:p>
            <a:r>
              <a:rPr lang="zh-TW" altLang="en-US" dirty="0"/>
              <a:t>可以看到像是</a:t>
            </a:r>
            <a:endParaRPr lang="en-US" altLang="zh-TW" dirty="0"/>
          </a:p>
          <a:p>
            <a:r>
              <a:rPr lang="zh-TW" altLang="en-US" dirty="0"/>
              <a:t>檢查</a:t>
            </a:r>
            <a:r>
              <a:rPr lang="en-US" altLang="zh-TW" dirty="0"/>
              <a:t>write back data</a:t>
            </a:r>
            <a:r>
              <a:rPr lang="zh-TW" altLang="en-US" dirty="0"/>
              <a:t>是否有正確寫回</a:t>
            </a:r>
            <a:r>
              <a:rPr lang="en-US" altLang="zh-TW" dirty="0"/>
              <a:t>register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以及檢查</a:t>
            </a:r>
            <a:r>
              <a:rPr lang="en-US" altLang="zh-TW" dirty="0"/>
              <a:t>memory</a:t>
            </a:r>
            <a:r>
              <a:rPr lang="zh-TW" altLang="en-US" dirty="0"/>
              <a:t> </a:t>
            </a:r>
            <a:r>
              <a:rPr lang="en-US" altLang="zh-TW" dirty="0"/>
              <a:t>address</a:t>
            </a:r>
            <a:r>
              <a:rPr lang="zh-TW" altLang="en-US" dirty="0"/>
              <a:t>是否正確等等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和</a:t>
            </a:r>
            <a:r>
              <a:rPr lang="en-US" altLang="zh-TW" dirty="0"/>
              <a:t>register file</a:t>
            </a:r>
            <a:r>
              <a:rPr lang="zh-TW" altLang="en-US" dirty="0"/>
              <a:t>有相關的</a:t>
            </a:r>
            <a:r>
              <a:rPr lang="en-US" altLang="zh-TW" dirty="0"/>
              <a:t>property</a:t>
            </a:r>
            <a:r>
              <a:rPr lang="zh-TW" altLang="en-US" dirty="0"/>
              <a:t>都沒有通過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47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這邊用檢查</a:t>
            </a:r>
            <a:r>
              <a:rPr lang="en-US" altLang="zh-TW" dirty="0"/>
              <a:t>write back data </a:t>
            </a:r>
            <a:r>
              <a:rPr lang="zh-TW" altLang="en-US" dirty="0"/>
              <a:t>是否被正確寫回的</a:t>
            </a:r>
            <a:r>
              <a:rPr lang="en-US" altLang="zh-TW" dirty="0"/>
              <a:t>property</a:t>
            </a:r>
            <a:r>
              <a:rPr lang="zh-TW" altLang="en-US" dirty="0"/>
              <a:t>舉例</a:t>
            </a:r>
            <a:endParaRPr lang="en-US" altLang="zh-TW" dirty="0"/>
          </a:p>
          <a:p>
            <a:r>
              <a:rPr lang="zh-TW" altLang="en-US" dirty="0"/>
              <a:t>可以看到波型裡</a:t>
            </a:r>
            <a:r>
              <a:rPr lang="en-US" altLang="zh-TW" dirty="0"/>
              <a:t>write back data </a:t>
            </a:r>
            <a:r>
              <a:rPr lang="zh-TW" altLang="en-US" dirty="0"/>
              <a:t>和最後寫進</a:t>
            </a:r>
            <a:r>
              <a:rPr lang="en-US" altLang="zh-TW" dirty="0"/>
              <a:t>register</a:t>
            </a:r>
            <a:r>
              <a:rPr lang="zh-TW" altLang="en-US" dirty="0"/>
              <a:t>的數值不同</a:t>
            </a:r>
            <a:endParaRPr lang="en-US" altLang="zh-TW" dirty="0"/>
          </a:p>
          <a:p>
            <a:r>
              <a:rPr lang="zh-TW" altLang="en-US" dirty="0"/>
              <a:t>而我們去檢查</a:t>
            </a:r>
            <a:r>
              <a:rPr lang="en-US" altLang="zh-TW" dirty="0"/>
              <a:t>register file</a:t>
            </a:r>
            <a:r>
              <a:rPr lang="zh-TW" altLang="en-US" dirty="0"/>
              <a:t>的</a:t>
            </a:r>
            <a:r>
              <a:rPr lang="en-US" altLang="zh-TW" dirty="0"/>
              <a:t>code</a:t>
            </a:r>
            <a:r>
              <a:rPr lang="zh-TW" altLang="en-US" dirty="0"/>
              <a:t>，確實有發現他們對</a:t>
            </a:r>
            <a:r>
              <a:rPr lang="en-US" altLang="zh-TW" dirty="0"/>
              <a:t>write back data</a:t>
            </a:r>
            <a:r>
              <a:rPr lang="zh-TW" altLang="en-US" dirty="0"/>
              <a:t>的最後一個</a:t>
            </a:r>
            <a:r>
              <a:rPr lang="en-US" altLang="zh-TW" dirty="0"/>
              <a:t>bit</a:t>
            </a:r>
            <a:r>
              <a:rPr lang="zh-TW" altLang="en-US" dirty="0"/>
              <a:t>做反向，</a:t>
            </a:r>
            <a:endParaRPr lang="en-US" altLang="zh-TW" dirty="0"/>
          </a:p>
          <a:p>
            <a:r>
              <a:rPr lang="zh-TW" altLang="en-US" dirty="0"/>
              <a:t>導致</a:t>
            </a:r>
            <a:r>
              <a:rPr lang="en-US" altLang="zh-TW" dirty="0"/>
              <a:t>register</a:t>
            </a:r>
            <a:r>
              <a:rPr lang="zh-TW" altLang="en-US" dirty="0"/>
              <a:t>裡的數值和正確的</a:t>
            </a:r>
            <a:r>
              <a:rPr lang="en-US" altLang="zh-TW" dirty="0"/>
              <a:t>write back</a:t>
            </a:r>
            <a:r>
              <a:rPr lang="zh-TW" altLang="en-US" dirty="0"/>
              <a:t>數值有誤差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301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以上是我們的報告</a:t>
            </a:r>
            <a:endParaRPr lang="en-US" altLang="zh-TW" dirty="0"/>
          </a:p>
          <a:p>
            <a:r>
              <a:rPr lang="zh-TW" altLang="en-US" dirty="0"/>
              <a:t>謝謝大家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85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Pipeline Follower</a:t>
            </a:r>
            <a:r>
              <a:rPr lang="zh-TW" altLang="en-US" dirty="0"/>
              <a:t>中</a:t>
            </a:r>
            <a:endParaRPr lang="en-US" altLang="zh-TW" dirty="0"/>
          </a:p>
          <a:p>
            <a:r>
              <a:rPr lang="zh-TW" altLang="en-US" dirty="0"/>
              <a:t>我們在</a:t>
            </a:r>
            <a:r>
              <a:rPr lang="en-US" altLang="zh-TW" dirty="0"/>
              <a:t>decode</a:t>
            </a:r>
            <a:r>
              <a:rPr lang="zh-TW" altLang="en-US" dirty="0"/>
              <a:t>後將指令與</a:t>
            </a:r>
            <a:r>
              <a:rPr lang="en-US" altLang="zh-TW" dirty="0"/>
              <a:t>pc</a:t>
            </a:r>
            <a:r>
              <a:rPr lang="zh-TW" altLang="en-US" dirty="0"/>
              <a:t>值存入</a:t>
            </a:r>
            <a:r>
              <a:rPr lang="en-US" altLang="zh-TW" dirty="0"/>
              <a:t>Pipeline Follower</a:t>
            </a:r>
            <a:r>
              <a:rPr lang="zh-TW" altLang="en-US" dirty="0"/>
              <a:t>中</a:t>
            </a:r>
            <a:r>
              <a:rPr lang="en-US" altLang="zh-TW" dirty="0"/>
              <a:t>(click)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並拉出每一級的</a:t>
            </a:r>
            <a:r>
              <a:rPr lang="en-US" altLang="zh-TW" dirty="0"/>
              <a:t>stall.</a:t>
            </a:r>
            <a:r>
              <a:rPr lang="zh-TW" altLang="en-US" dirty="0"/>
              <a:t> </a:t>
            </a:r>
            <a:r>
              <a:rPr lang="en-US" altLang="zh-TW" dirty="0"/>
              <a:t>flush</a:t>
            </a:r>
            <a:r>
              <a:rPr lang="zh-TW" altLang="en-US" dirty="0"/>
              <a:t>訊號</a:t>
            </a:r>
            <a:r>
              <a:rPr lang="en-US" altLang="zh-TW" dirty="0"/>
              <a:t>(click)</a:t>
            </a:r>
          </a:p>
          <a:p>
            <a:endParaRPr lang="en-US" altLang="zh-TW" dirty="0"/>
          </a:p>
          <a:p>
            <a:r>
              <a:rPr lang="zh-TW" altLang="en-US" dirty="0"/>
              <a:t>確保</a:t>
            </a:r>
            <a:r>
              <a:rPr lang="en-US" altLang="zh-TW" dirty="0"/>
              <a:t>Pipeline Follower</a:t>
            </a:r>
            <a:r>
              <a:rPr lang="zh-TW" altLang="en-US" dirty="0"/>
              <a:t>中的控制訊號與</a:t>
            </a:r>
            <a:r>
              <a:rPr lang="en-US" altLang="zh-TW" dirty="0" err="1"/>
              <a:t>cpu</a:t>
            </a:r>
            <a:r>
              <a:rPr lang="zh-TW" altLang="en-US" dirty="0"/>
              <a:t>執行是相同的</a:t>
            </a:r>
            <a:endParaRPr lang="en-US" altLang="zh-TW" dirty="0"/>
          </a:p>
          <a:p>
            <a:r>
              <a:rPr lang="zh-TW" altLang="en-US" dirty="0"/>
              <a:t>詳細的程式碼會在下頁的投影片中做介紹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而除此之外我們有另外驗證</a:t>
            </a:r>
            <a:r>
              <a:rPr lang="en-US" altLang="zh-TW" dirty="0" err="1"/>
              <a:t>fifo</a:t>
            </a:r>
            <a:r>
              <a:rPr lang="en-US" altLang="zh-TW" dirty="0"/>
              <a:t>(click)</a:t>
            </a:r>
          </a:p>
          <a:p>
            <a:endParaRPr lang="en-US" altLang="zh-TW" dirty="0"/>
          </a:p>
          <a:p>
            <a:r>
              <a:rPr lang="zh-TW" altLang="en-US" dirty="0"/>
              <a:t>確保指令被</a:t>
            </a:r>
            <a:r>
              <a:rPr lang="en-US" altLang="zh-TW" dirty="0"/>
              <a:t>fetch</a:t>
            </a:r>
            <a:r>
              <a:rPr lang="zh-TW" altLang="en-US" dirty="0"/>
              <a:t>後都有成功的被執行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那詳細的程式碼會在之後的投影片中做介紹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710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這裡是</a:t>
            </a:r>
            <a:r>
              <a:rPr lang="en-US" altLang="zh-TW" dirty="0"/>
              <a:t>Pipeline Follower</a:t>
            </a:r>
            <a:r>
              <a:rPr lang="zh-TW" altLang="en-US" dirty="0"/>
              <a:t>中</a:t>
            </a:r>
            <a:r>
              <a:rPr lang="en-US" altLang="zh-TW" dirty="0"/>
              <a:t>E1_stage,</a:t>
            </a:r>
            <a:r>
              <a:rPr lang="zh-TW" altLang="en-US" dirty="0"/>
              <a:t>在這裡我們抓出</a:t>
            </a:r>
            <a:r>
              <a:rPr lang="en-US" altLang="zh-TW" dirty="0"/>
              <a:t>stall</a:t>
            </a:r>
            <a:r>
              <a:rPr lang="zh-TW" altLang="en-US" dirty="0"/>
              <a:t>跟</a:t>
            </a:r>
            <a:r>
              <a:rPr lang="en-US" altLang="zh-TW" dirty="0"/>
              <a:t>no flush</a:t>
            </a:r>
            <a:r>
              <a:rPr lang="zh-TW" altLang="en-US" dirty="0"/>
              <a:t>的訊號</a:t>
            </a:r>
            <a:r>
              <a:rPr lang="en-US" altLang="zh-TW" dirty="0"/>
              <a:t>(click)</a:t>
            </a:r>
          </a:p>
          <a:p>
            <a:endParaRPr lang="en-US" altLang="zh-TW" dirty="0"/>
          </a:p>
          <a:p>
            <a:r>
              <a:rPr lang="zh-TW" altLang="en-US" dirty="0"/>
              <a:t>在紅色框框中有比較特別的地方</a:t>
            </a:r>
            <a:r>
              <a:rPr lang="en-US" altLang="zh-TW" dirty="0"/>
              <a:t>,</a:t>
            </a:r>
            <a:r>
              <a:rPr lang="zh-TW" altLang="en-US" dirty="0"/>
              <a:t>因在</a:t>
            </a:r>
            <a:r>
              <a:rPr lang="en-US" altLang="zh-TW" dirty="0"/>
              <a:t>decode</a:t>
            </a:r>
            <a:r>
              <a:rPr lang="zh-TW" altLang="en-US" dirty="0"/>
              <a:t>後還未將指令分到</a:t>
            </a:r>
            <a:r>
              <a:rPr lang="en-US" altLang="zh-TW" dirty="0"/>
              <a:t>slot0</a:t>
            </a:r>
            <a:r>
              <a:rPr lang="zh-TW" altLang="en-US" dirty="0"/>
              <a:t>或</a:t>
            </a:r>
            <a:r>
              <a:rPr lang="en-US" altLang="zh-TW" dirty="0"/>
              <a:t>slot1</a:t>
            </a:r>
          </a:p>
          <a:p>
            <a:r>
              <a:rPr lang="zh-TW" altLang="en-US" dirty="0"/>
              <a:t>是在進入</a:t>
            </a:r>
            <a:r>
              <a:rPr lang="en-US" altLang="zh-TW" dirty="0"/>
              <a:t>E1_stage</a:t>
            </a:r>
            <a:r>
              <a:rPr lang="zh-TW" altLang="en-US" dirty="0"/>
              <a:t>才做分辨</a:t>
            </a:r>
            <a:endParaRPr lang="en-US" altLang="zh-TW" dirty="0"/>
          </a:p>
          <a:p>
            <a:r>
              <a:rPr lang="zh-TW" altLang="en-US" dirty="0"/>
              <a:t>而紅色框框就是用來將指令分到</a:t>
            </a:r>
            <a:r>
              <a:rPr lang="en-US" altLang="zh-TW" dirty="0"/>
              <a:t>slot0</a:t>
            </a:r>
            <a:r>
              <a:rPr lang="zh-TW" altLang="en-US" dirty="0"/>
              <a:t>或</a:t>
            </a:r>
            <a:r>
              <a:rPr lang="en-US" altLang="zh-TW" dirty="0"/>
              <a:t>slot1</a:t>
            </a:r>
            <a:r>
              <a:rPr lang="zh-TW" altLang="en-US" dirty="0"/>
              <a:t>中</a:t>
            </a:r>
            <a:r>
              <a:rPr lang="en-US" altLang="zh-TW" dirty="0"/>
              <a:t>,</a:t>
            </a:r>
            <a:r>
              <a:rPr lang="zh-TW" altLang="en-US" dirty="0"/>
              <a:t>而在</a:t>
            </a:r>
            <a:r>
              <a:rPr lang="en-US" altLang="zh-TW" dirty="0"/>
              <a:t>no flush</a:t>
            </a:r>
            <a:r>
              <a:rPr lang="zh-TW" altLang="en-US" dirty="0"/>
              <a:t>時才會進到這裡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33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接著是</a:t>
            </a:r>
            <a:r>
              <a:rPr lang="en-US" altLang="zh-TW" sz="1200" dirty="0"/>
              <a:t>E2_stage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r>
              <a:rPr lang="en-US" altLang="zh-TW" sz="1200" dirty="0"/>
              <a:t>WB stage</a:t>
            </a:r>
            <a:r>
              <a:rPr lang="zh-TW" altLang="en-US" sz="1200" dirty="0"/>
              <a:t>這兩個</a:t>
            </a:r>
            <a:r>
              <a:rPr lang="en-US" altLang="zh-TW" sz="1200" dirty="0"/>
              <a:t>stage</a:t>
            </a:r>
            <a:r>
              <a:rPr lang="zh-TW" altLang="en-US" sz="1200" dirty="0"/>
              <a:t>皆是抓出</a:t>
            </a:r>
            <a:r>
              <a:rPr lang="en-US" altLang="zh-TW" sz="1200" dirty="0"/>
              <a:t>stall. flush</a:t>
            </a:r>
            <a:r>
              <a:rPr lang="zh-TW" altLang="en-US" sz="1200" dirty="0"/>
              <a:t>訊號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如果有</a:t>
            </a:r>
            <a:r>
              <a:rPr lang="en-US" altLang="zh-TW" sz="1200" dirty="0"/>
              <a:t>stall,</a:t>
            </a:r>
            <a:r>
              <a:rPr lang="zh-TW" altLang="en-US" sz="1200" dirty="0"/>
              <a:t>則指令就維持原值</a:t>
            </a:r>
            <a:r>
              <a:rPr lang="en-US" altLang="zh-TW" dirty="0"/>
              <a:t>(click)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而如果有</a:t>
            </a:r>
            <a:r>
              <a:rPr lang="en-US" altLang="zh-TW" sz="1200" dirty="0"/>
              <a:t>flush</a:t>
            </a:r>
            <a:r>
              <a:rPr lang="zh-TW" altLang="en-US" sz="1200" dirty="0"/>
              <a:t>則指另將會變成</a:t>
            </a:r>
            <a:r>
              <a:rPr lang="en-US" altLang="zh-TW" sz="1200" dirty="0"/>
              <a:t>NOP</a:t>
            </a:r>
            <a:r>
              <a:rPr lang="en-US" altLang="zh-TW" dirty="0"/>
              <a:t>(click)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最後就是</a:t>
            </a:r>
            <a:r>
              <a:rPr lang="en-US" altLang="zh-TW" sz="1200" dirty="0"/>
              <a:t>WB stage</a:t>
            </a:r>
            <a:r>
              <a:rPr lang="zh-TW" altLang="en-US" sz="1200" dirty="0"/>
              <a:t>的後一級</a:t>
            </a:r>
            <a:r>
              <a:rPr lang="en-US" altLang="zh-TW" sz="1200" dirty="0"/>
              <a:t>,</a:t>
            </a:r>
            <a:r>
              <a:rPr lang="zh-TW" altLang="en-US" sz="1200" dirty="0"/>
              <a:t>在這級中我們只傳了</a:t>
            </a:r>
            <a:r>
              <a:rPr lang="en-US" altLang="zh-TW" sz="1200" dirty="0" err="1"/>
              <a:t>rd</a:t>
            </a:r>
            <a:r>
              <a:rPr lang="zh-TW" altLang="en-US" sz="1200" dirty="0"/>
              <a:t>的值</a:t>
            </a:r>
            <a:r>
              <a:rPr lang="en-US" altLang="zh-TW" dirty="0"/>
              <a:t>(click)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因為我們要驗證結果是否寫回暫存器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只需其對應的位置</a:t>
            </a:r>
            <a:r>
              <a:rPr lang="en-US" altLang="zh-TW" sz="1200" dirty="0"/>
              <a:t>,</a:t>
            </a:r>
            <a:r>
              <a:rPr lang="zh-TW" altLang="en-US" sz="1200" dirty="0"/>
              <a:t>指令中其他參數是沒有用到的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所以我們在這級當中只要</a:t>
            </a:r>
            <a:r>
              <a:rPr lang="en-US" altLang="zh-TW" sz="1200" dirty="0" err="1"/>
              <a:t>rd</a:t>
            </a:r>
            <a:r>
              <a:rPr lang="zh-TW" altLang="en-US" sz="1200" dirty="0"/>
              <a:t>是有效的</a:t>
            </a:r>
            <a:r>
              <a:rPr lang="en-US" altLang="zh-TW" sz="1200" dirty="0"/>
              <a:t>,</a:t>
            </a:r>
            <a:r>
              <a:rPr lang="zh-TW" altLang="en-US" sz="1200" dirty="0"/>
              <a:t>我們就會將</a:t>
            </a:r>
            <a:r>
              <a:rPr lang="en-US" altLang="zh-TW" sz="1200" dirty="0" err="1"/>
              <a:t>rd</a:t>
            </a:r>
            <a:r>
              <a:rPr lang="zh-TW" altLang="en-US" sz="1200" dirty="0"/>
              <a:t>的值傳送到下一級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403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接著說明我們在驗證中對於所有的指令用了哪些</a:t>
            </a:r>
            <a:r>
              <a:rPr lang="en-US" altLang="zh-TW" dirty="0"/>
              <a:t>Assumption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257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assumption</a:t>
            </a:r>
            <a:r>
              <a:rPr lang="zh-TW" altLang="en-US" dirty="0"/>
              <a:t>的部份我們只限制要輸入正確的指令</a:t>
            </a:r>
            <a:endParaRPr lang="en-US" altLang="zh-TW" dirty="0"/>
          </a:p>
          <a:p>
            <a:r>
              <a:rPr lang="zh-TW" altLang="en-US" dirty="0"/>
              <a:t>因為在沒有限制的情況下可能會輸入無效的指令</a:t>
            </a:r>
            <a:endParaRPr lang="en-US" altLang="zh-TW" dirty="0"/>
          </a:p>
          <a:p>
            <a:r>
              <a:rPr lang="zh-TW" altLang="en-US" dirty="0"/>
              <a:t>照成驗證的複雜性</a:t>
            </a:r>
            <a:endParaRPr lang="en-US" altLang="zh-TW" dirty="0"/>
          </a:p>
          <a:p>
            <a:r>
              <a:rPr lang="zh-TW" altLang="en-US" dirty="0"/>
              <a:t>接下來說明我們如何限制指令的輸入</a:t>
            </a:r>
            <a:endParaRPr lang="en-US" altLang="zh-TW" dirty="0"/>
          </a:p>
          <a:p>
            <a:r>
              <a:rPr lang="zh-TW" altLang="en-US" dirty="0"/>
              <a:t>我們用其中</a:t>
            </a:r>
            <a:r>
              <a:rPr lang="en-US" altLang="zh-TW" dirty="0"/>
              <a:t>2</a:t>
            </a:r>
            <a:r>
              <a:rPr lang="zh-TW" altLang="en-US" dirty="0"/>
              <a:t>個指令來說明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</a:t>
            </a:r>
            <a:r>
              <a:rPr lang="en-US" altLang="zh-TW" dirty="0"/>
              <a:t>1</a:t>
            </a:r>
            <a:r>
              <a:rPr lang="zh-TW" altLang="en-US" dirty="0"/>
              <a:t>個是</a:t>
            </a:r>
            <a:r>
              <a:rPr lang="en-US" altLang="zh-TW" dirty="0"/>
              <a:t>jarl</a:t>
            </a:r>
            <a:r>
              <a:rPr lang="zh-TW" altLang="en-US" dirty="0"/>
              <a:t>指令</a:t>
            </a:r>
            <a:r>
              <a:rPr lang="en-US" altLang="zh-TW" dirty="0"/>
              <a:t>,</a:t>
            </a:r>
            <a:r>
              <a:rPr lang="zh-TW" altLang="en-US" dirty="0"/>
              <a:t>可以看到右邊</a:t>
            </a:r>
            <a:r>
              <a:rPr lang="en-US" altLang="zh-TW" dirty="0"/>
              <a:t>jarl</a:t>
            </a:r>
            <a:r>
              <a:rPr lang="zh-TW" altLang="en-US" dirty="0"/>
              <a:t>的指令架構</a:t>
            </a:r>
            <a:r>
              <a:rPr lang="en-US" altLang="zh-TW" dirty="0"/>
              <a:t>(click)</a:t>
            </a:r>
          </a:p>
          <a:p>
            <a:endParaRPr lang="en-US" altLang="zh-TW" dirty="0"/>
          </a:p>
          <a:p>
            <a:r>
              <a:rPr lang="zh-TW" altLang="en-US" dirty="0"/>
              <a:t>其中</a:t>
            </a:r>
            <a:r>
              <a:rPr lang="en-US" altLang="zh-TW" dirty="0"/>
              <a:t>instruction</a:t>
            </a:r>
            <a:r>
              <a:rPr lang="zh-TW" altLang="en-US" dirty="0"/>
              <a:t>的第</a:t>
            </a:r>
            <a:r>
              <a:rPr lang="en-US" altLang="zh-TW" dirty="0"/>
              <a:t>0</a:t>
            </a:r>
            <a:r>
              <a:rPr lang="zh-TW" altLang="en-US" dirty="0"/>
              <a:t>到第</a:t>
            </a:r>
            <a:r>
              <a:rPr lang="en-US" altLang="zh-TW" dirty="0"/>
              <a:t>6bit</a:t>
            </a:r>
            <a:r>
              <a:rPr lang="zh-TW" altLang="en-US" dirty="0"/>
              <a:t>為</a:t>
            </a:r>
            <a:r>
              <a:rPr lang="en-US" altLang="zh-TW" dirty="0"/>
              <a:t>opcode</a:t>
            </a:r>
            <a:r>
              <a:rPr lang="zh-TW" altLang="en-US" dirty="0"/>
              <a:t>與第</a:t>
            </a:r>
            <a:r>
              <a:rPr lang="en-US" altLang="zh-TW" dirty="0"/>
              <a:t>12</a:t>
            </a:r>
            <a:r>
              <a:rPr lang="zh-TW" altLang="en-US" dirty="0"/>
              <a:t>到第</a:t>
            </a:r>
            <a:r>
              <a:rPr lang="en-US" altLang="zh-TW" dirty="0"/>
              <a:t>14bit</a:t>
            </a:r>
            <a:r>
              <a:rPr lang="zh-TW" altLang="en-US" dirty="0"/>
              <a:t>是</a:t>
            </a:r>
            <a:r>
              <a:rPr lang="en-US" altLang="zh-TW" dirty="0"/>
              <a:t>funct3</a:t>
            </a:r>
            <a:r>
              <a:rPr lang="zh-TW" altLang="en-US" dirty="0"/>
              <a:t>這兩個皆是固定的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</a:t>
            </a:r>
            <a:r>
              <a:rPr lang="en-US" altLang="zh-TW" dirty="0"/>
              <a:t>2</a:t>
            </a:r>
            <a:r>
              <a:rPr lang="zh-TW" altLang="en-US" dirty="0"/>
              <a:t>個是</a:t>
            </a:r>
            <a:r>
              <a:rPr lang="en-US" altLang="zh-TW" dirty="0"/>
              <a:t>b type</a:t>
            </a:r>
            <a:r>
              <a:rPr lang="zh-TW" altLang="en-US" dirty="0"/>
              <a:t>指令</a:t>
            </a:r>
            <a:r>
              <a:rPr lang="en-US" altLang="zh-TW" dirty="0"/>
              <a:t>,</a:t>
            </a:r>
            <a:r>
              <a:rPr lang="zh-TW" altLang="en-US" dirty="0"/>
              <a:t>可以看到右邊</a:t>
            </a:r>
            <a:r>
              <a:rPr lang="en-US" altLang="zh-TW" dirty="0"/>
              <a:t>b type</a:t>
            </a:r>
            <a:r>
              <a:rPr lang="zh-TW" altLang="en-US" dirty="0"/>
              <a:t>的指令架構</a:t>
            </a:r>
            <a:r>
              <a:rPr lang="en-US" altLang="zh-TW" dirty="0"/>
              <a:t>(click)</a:t>
            </a:r>
          </a:p>
          <a:p>
            <a:endParaRPr lang="en-US" altLang="zh-TW" dirty="0"/>
          </a:p>
          <a:p>
            <a:r>
              <a:rPr lang="zh-TW" altLang="en-US" dirty="0"/>
              <a:t>其中</a:t>
            </a:r>
            <a:r>
              <a:rPr lang="en-US" altLang="zh-TW" dirty="0"/>
              <a:t>instruction</a:t>
            </a:r>
            <a:r>
              <a:rPr lang="zh-TW" altLang="en-US" dirty="0"/>
              <a:t>的第</a:t>
            </a:r>
            <a:r>
              <a:rPr lang="en-US" altLang="zh-TW" dirty="0"/>
              <a:t>0</a:t>
            </a:r>
            <a:r>
              <a:rPr lang="zh-TW" altLang="en-US" dirty="0"/>
              <a:t>到第</a:t>
            </a:r>
            <a:r>
              <a:rPr lang="en-US" altLang="zh-TW" dirty="0"/>
              <a:t>6bit</a:t>
            </a:r>
            <a:r>
              <a:rPr lang="zh-TW" altLang="en-US" dirty="0"/>
              <a:t>為</a:t>
            </a:r>
            <a:r>
              <a:rPr lang="en-US" altLang="zh-TW" dirty="0"/>
              <a:t>opcode</a:t>
            </a:r>
            <a:r>
              <a:rPr lang="zh-TW" altLang="en-US" dirty="0"/>
              <a:t>與第</a:t>
            </a:r>
            <a:r>
              <a:rPr lang="en-US" altLang="zh-TW" dirty="0"/>
              <a:t>12</a:t>
            </a:r>
            <a:r>
              <a:rPr lang="zh-TW" altLang="en-US" dirty="0"/>
              <a:t>到第</a:t>
            </a:r>
            <a:r>
              <a:rPr lang="en-US" altLang="zh-TW" dirty="0"/>
              <a:t>14bit</a:t>
            </a:r>
            <a:r>
              <a:rPr lang="zh-TW" altLang="en-US" dirty="0"/>
              <a:t>是</a:t>
            </a:r>
            <a:r>
              <a:rPr lang="en-US" altLang="zh-TW" dirty="0"/>
              <a:t>funct3</a:t>
            </a:r>
            <a:r>
              <a:rPr lang="zh-TW" altLang="en-US" dirty="0"/>
              <a:t>這兩個皆是固定的</a:t>
            </a:r>
            <a:endParaRPr lang="en-US" altLang="zh-TW" dirty="0"/>
          </a:p>
          <a:p>
            <a:r>
              <a:rPr lang="zh-TW" altLang="en-US" dirty="0"/>
              <a:t>其中</a:t>
            </a:r>
            <a:r>
              <a:rPr lang="en-US" altLang="zh-TW" dirty="0"/>
              <a:t>funct3</a:t>
            </a:r>
            <a:r>
              <a:rPr lang="zh-TW" altLang="en-US" dirty="0"/>
              <a:t>又可以是</a:t>
            </a:r>
            <a:r>
              <a:rPr lang="en-US" altLang="zh-TW" dirty="0"/>
              <a:t>000</a:t>
            </a:r>
            <a:r>
              <a:rPr lang="zh-TW" altLang="en-US" dirty="0"/>
              <a:t>到</a:t>
            </a:r>
            <a:r>
              <a:rPr lang="en-US" altLang="zh-TW" dirty="0"/>
              <a:t>111</a:t>
            </a:r>
            <a:r>
              <a:rPr lang="zh-TW" altLang="en-US" dirty="0"/>
              <a:t>的值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299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接著會說明我們設計用來驗證各個指令的</a:t>
            </a:r>
            <a:r>
              <a:rPr lang="en-US" altLang="zh-TW" dirty="0"/>
              <a:t>Assertion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B51BD-2829-4CDB-BA7F-8FCA4DDB5A1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27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465D477-7E8C-47CA-ADB9-E0B369BA6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28" y="5656201"/>
            <a:ext cx="1372431" cy="137243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B836A94-E497-439F-8DAD-78CEAA47999F}"/>
              </a:ext>
            </a:extLst>
          </p:cNvPr>
          <p:cNvSpPr/>
          <p:nvPr userDrawn="1"/>
        </p:nvSpPr>
        <p:spPr>
          <a:xfrm>
            <a:off x="995235" y="6457890"/>
            <a:ext cx="63558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Computer Aided Verification Laboratory(CAV Lab) </a:t>
            </a:r>
            <a:endParaRPr lang="zh-TW" altLang="en-US" sz="2000" dirty="0">
              <a:solidFill>
                <a:srgbClr val="C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4AFDE6F-9B60-43AF-A8A3-89EF0612725F}"/>
              </a:ext>
            </a:extLst>
          </p:cNvPr>
          <p:cNvCxnSpPr>
            <a:cxnSpLocks/>
          </p:cNvCxnSpPr>
          <p:nvPr userDrawn="1"/>
        </p:nvCxnSpPr>
        <p:spPr>
          <a:xfrm>
            <a:off x="995236" y="6459477"/>
            <a:ext cx="1097509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標題 1">
            <a:extLst>
              <a:ext uri="{FF2B5EF4-FFF2-40B4-BE49-F238E27FC236}">
                <a16:creationId xmlns:a16="http://schemas.microsoft.com/office/drawing/2014/main" id="{012146F5-9CF5-4CCC-AE41-FEA0F72C0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60CDA20F-3852-4B52-AE95-48EA05AD6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70EA86CD-48DE-4DA3-9B72-D91954E0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127" y="6457890"/>
            <a:ext cx="2743200" cy="365125"/>
          </a:xfrm>
        </p:spPr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56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792602-0894-4A21-B9A1-408F97F7B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C60777E-C067-448F-AD1F-CC824E971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023728-D173-456C-95C5-C6D8E8DC0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4C1353-0CEF-4680-8E9E-4013A012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AA4E-76EE-479C-811A-1B609F282777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0D823C-A8C8-4163-BFB1-7235457B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6CBD9E-FC14-4263-A109-E82D322B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29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6CA73-2FFC-4100-9131-98049796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A4923E3-10C3-47C4-8CB6-E3E2F4F84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94C75-0539-4C97-8E4B-F31611EA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88AE-8C15-4A35-BB90-2FF53F997980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3DBC94-6D42-42A5-9A22-2088D4CB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5CF7A9-EB27-4624-B907-FE3C883D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671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D1817DF-BC2F-42D1-B259-358EBFA85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8C39C6D-3B1E-4274-BF0E-72063BBAC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1BB13C-421B-4C3D-BA20-89E52751D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1C035-1D0E-46C8-B5CE-9F99E7209417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12F7BA-D87F-4E2D-9D21-764083DA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F5787-96B2-463F-A117-5FF3F519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9898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465D477-7E8C-47CA-ADB9-E0B369BA6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28" y="5656201"/>
            <a:ext cx="1372431" cy="137243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B836A94-E497-439F-8DAD-78CEAA47999F}"/>
              </a:ext>
            </a:extLst>
          </p:cNvPr>
          <p:cNvSpPr/>
          <p:nvPr userDrawn="1"/>
        </p:nvSpPr>
        <p:spPr>
          <a:xfrm>
            <a:off x="995235" y="6457890"/>
            <a:ext cx="63558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Computer Aided Verification Laboratory(CAV Lab) </a:t>
            </a:r>
            <a:endParaRPr lang="zh-TW" altLang="en-US" sz="2000" dirty="0">
              <a:solidFill>
                <a:srgbClr val="C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4AFDE6F-9B60-43AF-A8A3-89EF0612725F}"/>
              </a:ext>
            </a:extLst>
          </p:cNvPr>
          <p:cNvCxnSpPr>
            <a:cxnSpLocks/>
          </p:cNvCxnSpPr>
          <p:nvPr userDrawn="1"/>
        </p:nvCxnSpPr>
        <p:spPr>
          <a:xfrm>
            <a:off x="995236" y="6459477"/>
            <a:ext cx="1097509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70EA86CD-48DE-4DA3-9B72-D91954E0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127" y="6457890"/>
            <a:ext cx="2743200" cy="365125"/>
          </a:xfrm>
        </p:spPr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B5B4FD71-07DD-4D17-8215-663DCEDF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6BD77BC9-0500-4B93-A558-DC4075CA1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13658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68710-B58D-4140-A4A5-712C1F424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24B5AD-A55C-49BF-99FE-0F6CCB0B2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4CC9DB-2539-47BB-A127-3F9E68A5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46A9F-CFF5-4B07-9748-53E206197E33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9F13D6-7FB6-40AD-9912-9E17EDDD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06A793-E8DD-4545-94C0-0BE98B01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16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317A09-84DB-43BC-92D9-A8298B3A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853E8F-E24B-4D29-9F1E-846112E5D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61E30-AE5C-41DD-BE95-95E3BA08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09BA-176A-46FD-8112-16DC8A2C4F3D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65016C-D86C-4D7D-9DCC-52B1DDED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A95836-E9FD-4649-B6FB-F7A5E6B4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40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8862D-DE27-475D-A1BF-1738D19B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71281-AFF7-45BC-8EE5-F3B78463C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C36A671-126D-4D11-9E8C-D66368E69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98BA89-04B2-4889-A945-72A66407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CD1-0B67-48C7-946E-F3B1B1441798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E93CF4-27C6-4E35-847C-F48E8448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F45D926-219D-4EEE-A320-E9A21FF4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9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E36630-681C-47B8-9B1C-F294DF94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9CFD33-85A3-4E99-8726-7908ABF95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B60A08-9F57-4DCB-94C9-A2E144E3F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AA4489-B4CC-460A-90AF-6A2772F59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237E83B-8C4E-46B3-ADA6-2AAA66E17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1568D22-1154-4126-8B35-BC01630D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1C7A-761B-4BFE-AAEE-EE10BE904DCE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E0A61FF-2A26-4354-92AB-953E3D942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525000-81E1-4EB3-81F1-6A8A9834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6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E221-4733-4058-8646-4C583CA6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C7E0C28-9ED4-4EB3-984E-A0076754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8546-5FFE-4499-B6DB-2AD7F31A17EB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62BB3A-1929-4CBF-A059-A7C38341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D297DD-CEC4-46C4-9EB1-5EA3951F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37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315E64-3889-4DDA-8193-2F5BDFEC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0EBDB-21E9-4C9A-AF5A-86134E20506C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EE1F5EB-E940-4955-B678-C8684443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E6855-7B7F-46CA-8880-235ABD23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458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638A3-6AFC-48B6-80EE-6A6624A1A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B99592-F2D1-4BB6-AD97-7B8DA36D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E16DFD-0DAD-45FE-A64D-B32A5068E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82D090-7FF6-4E01-908D-60C480B5C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C389B-CE00-4616-A6DA-D923EAB569D9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5D252A-C211-423F-9244-64D22444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EEB405-B273-40A8-B7A3-2763EDC9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51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D08E880-7941-407F-9418-86054756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6F5D98-0CE8-4C6D-8C33-F79ADA7A4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7A2D5E-9E33-4478-938B-E6B4C3ABB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4B9FE-4E63-4F7C-B484-9183D3D0DA98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4D5FFA-2662-4B8D-8E2B-0E78EBBD8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7EC852-B8FF-4848-92EF-A0078D165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916F4-D6B4-4B0D-95DF-11AA813FFA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32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0128D-7FD7-4DF9-A47D-941949FE2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Project1_Group23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F899E9-4A9E-41B6-8D24-9EE75C6C7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Group</a:t>
            </a:r>
            <a:r>
              <a:rPr lang="zh-TW" altLang="en-US" dirty="0"/>
              <a:t> </a:t>
            </a:r>
            <a:r>
              <a:rPr lang="en-US" altLang="zh-TW" dirty="0"/>
              <a:t>Member : </a:t>
            </a:r>
            <a:r>
              <a:rPr lang="zh-TW" altLang="en-US" dirty="0"/>
              <a:t>陳語彤、陳俐蓉、吳念泓</a:t>
            </a:r>
            <a:endParaRPr lang="en-US" altLang="zh-TW" dirty="0"/>
          </a:p>
          <a:p>
            <a:r>
              <a:rPr lang="en-US" altLang="zh-TW" dirty="0"/>
              <a:t>Date: 2023/11/14 Tue.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30C0D7-F47C-4A66-863E-A2D3C434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11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22EBFC-F85B-44F2-8E77-0DDF3E13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2BEC352-326E-4ABB-A5F0-68A02D18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FIFO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1F27CD-2DDB-49E3-A007-B570DE869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r="55872" b="3282"/>
          <a:stretch/>
        </p:blipFill>
        <p:spPr>
          <a:xfrm>
            <a:off x="1081668" y="1690688"/>
            <a:ext cx="2575932" cy="2834163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41FA0C0-F3D2-422A-A86A-0B2ABD070026}"/>
              </a:ext>
            </a:extLst>
          </p:cNvPr>
          <p:cNvGrpSpPr/>
          <p:nvPr/>
        </p:nvGrpSpPr>
        <p:grpSpPr>
          <a:xfrm>
            <a:off x="2447692" y="3406698"/>
            <a:ext cx="797314" cy="2012795"/>
            <a:chOff x="5501065" y="2665141"/>
            <a:chExt cx="2114989" cy="2532332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F4F31AD3-042E-4528-BABE-1BE2A47A04E9}"/>
                </a:ext>
              </a:extLst>
            </p:cNvPr>
            <p:cNvCxnSpPr>
              <a:cxnSpLocks/>
            </p:cNvCxnSpPr>
            <p:nvPr/>
          </p:nvCxnSpPr>
          <p:spPr>
            <a:xfrm>
              <a:off x="5519854" y="2665141"/>
              <a:ext cx="0" cy="253233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8989EDC3-CAFD-469A-BE4F-B0D8B6B3722E}"/>
                </a:ext>
              </a:extLst>
            </p:cNvPr>
            <p:cNvCxnSpPr>
              <a:cxnSpLocks/>
            </p:cNvCxnSpPr>
            <p:nvPr/>
          </p:nvCxnSpPr>
          <p:spPr>
            <a:xfrm>
              <a:off x="5501065" y="5184947"/>
              <a:ext cx="2114989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673CAC-5FFC-4025-9C5F-38E2B4A820FE}"/>
              </a:ext>
            </a:extLst>
          </p:cNvPr>
          <p:cNvSpPr txBox="1"/>
          <p:nvPr/>
        </p:nvSpPr>
        <p:spPr>
          <a:xfrm>
            <a:off x="1642542" y="4526975"/>
            <a:ext cx="797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Push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Pop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Flush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Valid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BE1B72-7947-4A21-B57A-4B39BFEB1646}"/>
              </a:ext>
            </a:extLst>
          </p:cNvPr>
          <p:cNvSpPr/>
          <p:nvPr/>
        </p:nvSpPr>
        <p:spPr>
          <a:xfrm>
            <a:off x="3293985" y="5122999"/>
            <a:ext cx="978993" cy="55029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7F47E5F-5015-404A-A143-9FA2B25E8E9F}"/>
              </a:ext>
            </a:extLst>
          </p:cNvPr>
          <p:cNvSpPr txBox="1"/>
          <p:nvPr/>
        </p:nvSpPr>
        <p:spPr>
          <a:xfrm>
            <a:off x="3356921" y="5167312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FIFO</a:t>
            </a:r>
            <a:endParaRPr lang="zh-TW" altLang="en-US" sz="24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16A8760-DDE1-4456-8FED-3AE2BFE2A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603" y="1907752"/>
            <a:ext cx="4599674" cy="4085025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775A4E4-CB3D-47E3-8F72-ADDE1D93F9A3}"/>
              </a:ext>
            </a:extLst>
          </p:cNvPr>
          <p:cNvGrpSpPr/>
          <p:nvPr/>
        </p:nvGrpSpPr>
        <p:grpSpPr>
          <a:xfrm>
            <a:off x="9657931" y="2012480"/>
            <a:ext cx="443872" cy="1736006"/>
            <a:chOff x="9737224" y="2590667"/>
            <a:chExt cx="1059251" cy="1736006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AEBEF55-24A2-4AA6-BF2D-538C51BF16C6}"/>
                </a:ext>
              </a:extLst>
            </p:cNvPr>
            <p:cNvGrpSpPr/>
            <p:nvPr/>
          </p:nvGrpSpPr>
          <p:grpSpPr>
            <a:xfrm rot="10800000">
              <a:off x="9737224" y="2590667"/>
              <a:ext cx="1057494" cy="1736006"/>
              <a:chOff x="5501065" y="2665141"/>
              <a:chExt cx="2114989" cy="2532332"/>
            </a:xfrm>
          </p:grpSpPr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076BCD7F-E66F-442D-A499-129C49AC9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9854" y="2665141"/>
                <a:ext cx="0" cy="2532332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12FDB659-F1BB-4646-A3B5-820FDD15E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1065" y="5184947"/>
                <a:ext cx="2114989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A496FA2-827E-4FAC-932A-447D451C855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38981" y="4304371"/>
              <a:ext cx="1057494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819B33E-674C-4D9F-8741-50E35069A177}"/>
              </a:ext>
            </a:extLst>
          </p:cNvPr>
          <p:cNvGrpSpPr/>
          <p:nvPr/>
        </p:nvGrpSpPr>
        <p:grpSpPr>
          <a:xfrm>
            <a:off x="9653258" y="4171061"/>
            <a:ext cx="443872" cy="1736006"/>
            <a:chOff x="9737224" y="2590667"/>
            <a:chExt cx="1059251" cy="1736006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AB63A22-B358-4666-84D4-0F6AA104206F}"/>
                </a:ext>
              </a:extLst>
            </p:cNvPr>
            <p:cNvGrpSpPr/>
            <p:nvPr/>
          </p:nvGrpSpPr>
          <p:grpSpPr>
            <a:xfrm rot="10800000">
              <a:off x="9737224" y="2590667"/>
              <a:ext cx="1057494" cy="1736006"/>
              <a:chOff x="5501065" y="2665141"/>
              <a:chExt cx="2114989" cy="2532332"/>
            </a:xfrm>
          </p:grpSpPr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D6B60055-4EEE-4405-8803-94BF300FA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9854" y="2665141"/>
                <a:ext cx="0" cy="2532332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EFF9D7E8-7343-4F04-823F-22AC74F54F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1065" y="5184947"/>
                <a:ext cx="2114989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EAE9A569-2AB5-4DB7-8670-1F5C53F1FC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38981" y="4304371"/>
              <a:ext cx="1057494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3035BA8-1F26-4C23-A12D-1F9155CF9812}"/>
              </a:ext>
            </a:extLst>
          </p:cNvPr>
          <p:cNvSpPr txBox="1"/>
          <p:nvPr/>
        </p:nvSpPr>
        <p:spPr>
          <a:xfrm>
            <a:off x="10287861" y="2633245"/>
            <a:ext cx="107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</a:rPr>
              <a:t>Reset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0894CA1-B469-4093-936C-1B2E48F67FDD}"/>
              </a:ext>
            </a:extLst>
          </p:cNvPr>
          <p:cNvSpPr txBox="1"/>
          <p:nvPr/>
        </p:nvSpPr>
        <p:spPr>
          <a:xfrm>
            <a:off x="10313881" y="4844337"/>
            <a:ext cx="107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</a:rPr>
              <a:t>Flush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320A3F-7E6A-4E25-8991-741DAD94C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300" y="245702"/>
            <a:ext cx="8775700" cy="11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4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22EBFC-F85B-44F2-8E77-0DDF3E13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2BEC352-326E-4ABB-A5F0-68A02D18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FIFO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1F27CD-2DDB-49E3-A007-B570DE869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r="55872" b="3282"/>
          <a:stretch/>
        </p:blipFill>
        <p:spPr>
          <a:xfrm>
            <a:off x="1081668" y="1690688"/>
            <a:ext cx="2575932" cy="2834163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41FA0C0-F3D2-422A-A86A-0B2ABD070026}"/>
              </a:ext>
            </a:extLst>
          </p:cNvPr>
          <p:cNvGrpSpPr/>
          <p:nvPr/>
        </p:nvGrpSpPr>
        <p:grpSpPr>
          <a:xfrm>
            <a:off x="2447692" y="3406698"/>
            <a:ext cx="797314" cy="2012795"/>
            <a:chOff x="5501065" y="2665141"/>
            <a:chExt cx="2114989" cy="2532332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F4F31AD3-042E-4528-BABE-1BE2A47A04E9}"/>
                </a:ext>
              </a:extLst>
            </p:cNvPr>
            <p:cNvCxnSpPr>
              <a:cxnSpLocks/>
            </p:cNvCxnSpPr>
            <p:nvPr/>
          </p:nvCxnSpPr>
          <p:spPr>
            <a:xfrm>
              <a:off x="5519854" y="2665141"/>
              <a:ext cx="0" cy="253233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8989EDC3-CAFD-469A-BE4F-B0D8B6B3722E}"/>
                </a:ext>
              </a:extLst>
            </p:cNvPr>
            <p:cNvCxnSpPr>
              <a:cxnSpLocks/>
            </p:cNvCxnSpPr>
            <p:nvPr/>
          </p:nvCxnSpPr>
          <p:spPr>
            <a:xfrm>
              <a:off x="5501065" y="5184947"/>
              <a:ext cx="2114989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673CAC-5FFC-4025-9C5F-38E2B4A820FE}"/>
              </a:ext>
            </a:extLst>
          </p:cNvPr>
          <p:cNvSpPr txBox="1"/>
          <p:nvPr/>
        </p:nvSpPr>
        <p:spPr>
          <a:xfrm>
            <a:off x="1642542" y="4526975"/>
            <a:ext cx="797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Push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Pop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Flush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Valid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BE1B72-7947-4A21-B57A-4B39BFEB1646}"/>
              </a:ext>
            </a:extLst>
          </p:cNvPr>
          <p:cNvSpPr/>
          <p:nvPr/>
        </p:nvSpPr>
        <p:spPr>
          <a:xfrm>
            <a:off x="3293985" y="5122999"/>
            <a:ext cx="978993" cy="55029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7F47E5F-5015-404A-A143-9FA2B25E8E9F}"/>
              </a:ext>
            </a:extLst>
          </p:cNvPr>
          <p:cNvSpPr txBox="1"/>
          <p:nvPr/>
        </p:nvSpPr>
        <p:spPr>
          <a:xfrm>
            <a:off x="3356921" y="5167312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FIFO</a:t>
            </a:r>
            <a:endParaRPr lang="zh-TW" altLang="en-US" sz="24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775A4E4-CB3D-47E3-8F72-ADDE1D93F9A3}"/>
              </a:ext>
            </a:extLst>
          </p:cNvPr>
          <p:cNvGrpSpPr/>
          <p:nvPr/>
        </p:nvGrpSpPr>
        <p:grpSpPr>
          <a:xfrm>
            <a:off x="9035007" y="1149088"/>
            <a:ext cx="443872" cy="1402398"/>
            <a:chOff x="9737224" y="2590667"/>
            <a:chExt cx="1059251" cy="1736006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AEBEF55-24A2-4AA6-BF2D-538C51BF16C6}"/>
                </a:ext>
              </a:extLst>
            </p:cNvPr>
            <p:cNvGrpSpPr/>
            <p:nvPr/>
          </p:nvGrpSpPr>
          <p:grpSpPr>
            <a:xfrm rot="10800000">
              <a:off x="9737224" y="2590667"/>
              <a:ext cx="1057494" cy="1736006"/>
              <a:chOff x="5501065" y="2665141"/>
              <a:chExt cx="2114989" cy="2532332"/>
            </a:xfrm>
          </p:grpSpPr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076BCD7F-E66F-442D-A499-129C49AC9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9854" y="2665141"/>
                <a:ext cx="0" cy="2532332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12FDB659-F1BB-4646-A3B5-820FDD15E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1065" y="5184947"/>
                <a:ext cx="2114989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A496FA2-827E-4FAC-932A-447D451C855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38981" y="4304371"/>
              <a:ext cx="1057494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819B33E-674C-4D9F-8741-50E35069A177}"/>
              </a:ext>
            </a:extLst>
          </p:cNvPr>
          <p:cNvGrpSpPr/>
          <p:nvPr/>
        </p:nvGrpSpPr>
        <p:grpSpPr>
          <a:xfrm>
            <a:off x="9041141" y="2977211"/>
            <a:ext cx="443872" cy="1325561"/>
            <a:chOff x="9737224" y="2590667"/>
            <a:chExt cx="1059251" cy="1736006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AB63A22-B358-4666-84D4-0F6AA104206F}"/>
                </a:ext>
              </a:extLst>
            </p:cNvPr>
            <p:cNvGrpSpPr/>
            <p:nvPr/>
          </p:nvGrpSpPr>
          <p:grpSpPr>
            <a:xfrm rot="10800000">
              <a:off x="9737224" y="2590667"/>
              <a:ext cx="1057494" cy="1736006"/>
              <a:chOff x="5501065" y="2665141"/>
              <a:chExt cx="2114989" cy="2532332"/>
            </a:xfrm>
          </p:grpSpPr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D6B60055-4EEE-4405-8803-94BF300FA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9854" y="2665141"/>
                <a:ext cx="0" cy="2532332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EFF9D7E8-7343-4F04-823F-22AC74F54F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1065" y="5184947"/>
                <a:ext cx="2114989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EAE9A569-2AB5-4DB7-8670-1F5C53F1FC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38981" y="4304371"/>
              <a:ext cx="1057494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3035BA8-1F26-4C23-A12D-1F9155CF9812}"/>
              </a:ext>
            </a:extLst>
          </p:cNvPr>
          <p:cNvSpPr txBox="1"/>
          <p:nvPr/>
        </p:nvSpPr>
        <p:spPr>
          <a:xfrm>
            <a:off x="9680135" y="1572706"/>
            <a:ext cx="89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</a:rPr>
              <a:t>Push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0894CA1-B469-4093-936C-1B2E48F67FDD}"/>
              </a:ext>
            </a:extLst>
          </p:cNvPr>
          <p:cNvSpPr txBox="1"/>
          <p:nvPr/>
        </p:nvSpPr>
        <p:spPr>
          <a:xfrm>
            <a:off x="9773062" y="3372991"/>
            <a:ext cx="89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</a:rPr>
              <a:t>Pop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ED95D5-6C66-4368-82B1-EE458D150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92" y="673383"/>
            <a:ext cx="4381159" cy="5177031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C49342DE-A69C-4A22-A8A8-BF1D070C4605}"/>
              </a:ext>
            </a:extLst>
          </p:cNvPr>
          <p:cNvGrpSpPr/>
          <p:nvPr/>
        </p:nvGrpSpPr>
        <p:grpSpPr>
          <a:xfrm>
            <a:off x="9045919" y="4570343"/>
            <a:ext cx="443872" cy="1231159"/>
            <a:chOff x="9737224" y="2590667"/>
            <a:chExt cx="1059251" cy="173600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AF66AF95-E769-4193-9103-CDFA3E0630F2}"/>
                </a:ext>
              </a:extLst>
            </p:cNvPr>
            <p:cNvGrpSpPr/>
            <p:nvPr/>
          </p:nvGrpSpPr>
          <p:grpSpPr>
            <a:xfrm rot="10800000">
              <a:off x="9737224" y="2590667"/>
              <a:ext cx="1057494" cy="1736006"/>
              <a:chOff x="5501065" y="2665141"/>
              <a:chExt cx="2114989" cy="2532332"/>
            </a:xfrm>
          </p:grpSpPr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96582F1D-2438-4D43-A4DD-80A6C24FD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9854" y="2665141"/>
                <a:ext cx="0" cy="2532332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id="{514E41C1-8246-4A4B-9D10-9F98B09AF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1065" y="5184947"/>
                <a:ext cx="2114989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755E9A83-8AD7-439B-AFAC-590ECA607E6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38981" y="4304371"/>
              <a:ext cx="1057494" cy="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75AC3AB-4FED-41C0-9B06-E08819ACE224}"/>
              </a:ext>
            </a:extLst>
          </p:cNvPr>
          <p:cNvSpPr txBox="1"/>
          <p:nvPr/>
        </p:nvSpPr>
        <p:spPr>
          <a:xfrm>
            <a:off x="9773062" y="4979546"/>
            <a:ext cx="117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</a:rPr>
              <a:t>Count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374520-D328-49C1-8512-C58E25DCC54B}"/>
              </a:ext>
            </a:extLst>
          </p:cNvPr>
          <p:cNvSpPr/>
          <p:nvPr/>
        </p:nvSpPr>
        <p:spPr>
          <a:xfrm>
            <a:off x="5952112" y="190719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write &amp; (~full || read)</a:t>
            </a:r>
            <a:endParaRPr lang="en-US" altLang="zh-TW" sz="1600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1D6D8FD-1FC8-4DD5-8E9A-55B49192EA76}"/>
              </a:ext>
            </a:extLst>
          </p:cNvPr>
          <p:cNvCxnSpPr>
            <a:cxnSpLocks/>
          </p:cNvCxnSpPr>
          <p:nvPr/>
        </p:nvCxnSpPr>
        <p:spPr>
          <a:xfrm flipH="1">
            <a:off x="5739902" y="534402"/>
            <a:ext cx="597398" cy="4303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8062B32A-E115-4C55-A8B7-38987107A378}"/>
              </a:ext>
            </a:extLst>
          </p:cNvPr>
          <p:cNvSpPr/>
          <p:nvPr/>
        </p:nvSpPr>
        <p:spPr>
          <a:xfrm>
            <a:off x="5701872" y="2465787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read &amp; (~empty || write)</a:t>
            </a:r>
            <a:endParaRPr lang="en-US" altLang="zh-TW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753F36E-A2B7-4BDC-9ED0-F3F5954FAC9F}"/>
              </a:ext>
            </a:extLst>
          </p:cNvPr>
          <p:cNvCxnSpPr>
            <a:cxnSpLocks/>
          </p:cNvCxnSpPr>
          <p:nvPr/>
        </p:nvCxnSpPr>
        <p:spPr>
          <a:xfrm flipH="1">
            <a:off x="5419041" y="2642272"/>
            <a:ext cx="282831" cy="1846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1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4" grpId="0"/>
      <p:bldP spid="30" grpId="0"/>
      <p:bldP spid="12" grpId="0"/>
      <p:bldP spid="12" grpId="1"/>
      <p:bldP spid="35" grpId="0"/>
      <p:bldP spid="3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22EBFC-F85B-44F2-8E77-0DDF3E13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127" y="6457890"/>
            <a:ext cx="2743200" cy="365125"/>
          </a:xfrm>
        </p:spPr>
        <p:txBody>
          <a:bodyPr/>
          <a:lstStyle/>
          <a:p>
            <a:fld id="{15E916F4-D6B4-4B0D-95DF-11AA813FFA52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52BEC352-326E-4ABB-A5F0-68A02D18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FIFO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1F27CD-2DDB-49E3-A007-B570DE869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r="55872" b="3282"/>
          <a:stretch/>
        </p:blipFill>
        <p:spPr>
          <a:xfrm>
            <a:off x="306243" y="1690688"/>
            <a:ext cx="2575932" cy="2834163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41FA0C0-F3D2-422A-A86A-0B2ABD070026}"/>
              </a:ext>
            </a:extLst>
          </p:cNvPr>
          <p:cNvGrpSpPr/>
          <p:nvPr/>
        </p:nvGrpSpPr>
        <p:grpSpPr>
          <a:xfrm>
            <a:off x="1672268" y="3406698"/>
            <a:ext cx="416696" cy="2012795"/>
            <a:chOff x="5501065" y="2665141"/>
            <a:chExt cx="2114989" cy="2532332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F4F31AD3-042E-4528-BABE-1BE2A47A04E9}"/>
                </a:ext>
              </a:extLst>
            </p:cNvPr>
            <p:cNvCxnSpPr>
              <a:cxnSpLocks/>
            </p:cNvCxnSpPr>
            <p:nvPr/>
          </p:nvCxnSpPr>
          <p:spPr>
            <a:xfrm>
              <a:off x="5519854" y="2665141"/>
              <a:ext cx="0" cy="253233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8989EDC3-CAFD-469A-BE4F-B0D8B6B3722E}"/>
                </a:ext>
              </a:extLst>
            </p:cNvPr>
            <p:cNvCxnSpPr>
              <a:cxnSpLocks/>
            </p:cNvCxnSpPr>
            <p:nvPr/>
          </p:nvCxnSpPr>
          <p:spPr>
            <a:xfrm>
              <a:off x="5501065" y="5184947"/>
              <a:ext cx="2114989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673CAC-5FFC-4025-9C5F-38E2B4A820FE}"/>
              </a:ext>
            </a:extLst>
          </p:cNvPr>
          <p:cNvSpPr txBox="1"/>
          <p:nvPr/>
        </p:nvSpPr>
        <p:spPr>
          <a:xfrm>
            <a:off x="867117" y="4526975"/>
            <a:ext cx="797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Push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Pop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Flush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Valid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228655FC-E109-41C6-A1CA-8D91403D113C}"/>
              </a:ext>
            </a:extLst>
          </p:cNvPr>
          <p:cNvGrpSpPr/>
          <p:nvPr/>
        </p:nvGrpSpPr>
        <p:grpSpPr>
          <a:xfrm>
            <a:off x="2088964" y="5150851"/>
            <a:ext cx="793211" cy="517371"/>
            <a:chOff x="2312666" y="5122999"/>
            <a:chExt cx="978993" cy="55029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BE1B72-7947-4A21-B57A-4B39BFEB1646}"/>
                </a:ext>
              </a:extLst>
            </p:cNvPr>
            <p:cNvSpPr/>
            <p:nvPr/>
          </p:nvSpPr>
          <p:spPr>
            <a:xfrm>
              <a:off x="2312666" y="5122999"/>
              <a:ext cx="978993" cy="550292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7F47E5F-5015-404A-A143-9FA2B25E8E9F}"/>
                </a:ext>
              </a:extLst>
            </p:cNvPr>
            <p:cNvSpPr txBox="1"/>
            <p:nvPr/>
          </p:nvSpPr>
          <p:spPr>
            <a:xfrm>
              <a:off x="2375602" y="5167312"/>
              <a:ext cx="833504" cy="425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FIFO</a:t>
              </a:r>
              <a:endParaRPr lang="zh-TW" altLang="en-US" sz="2000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775A4E4-CB3D-47E3-8F72-ADDE1D93F9A3}"/>
              </a:ext>
            </a:extLst>
          </p:cNvPr>
          <p:cNvGrpSpPr/>
          <p:nvPr/>
        </p:nvGrpSpPr>
        <p:grpSpPr>
          <a:xfrm>
            <a:off x="5344523" y="2382861"/>
            <a:ext cx="315432" cy="725233"/>
            <a:chOff x="9737224" y="2590667"/>
            <a:chExt cx="1059251" cy="1736006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AEBEF55-24A2-4AA6-BF2D-538C51BF16C6}"/>
                </a:ext>
              </a:extLst>
            </p:cNvPr>
            <p:cNvGrpSpPr/>
            <p:nvPr/>
          </p:nvGrpSpPr>
          <p:grpSpPr>
            <a:xfrm rot="10800000">
              <a:off x="9737224" y="2590667"/>
              <a:ext cx="1057494" cy="1736006"/>
              <a:chOff x="5501065" y="2665141"/>
              <a:chExt cx="2114989" cy="2532332"/>
            </a:xfrm>
          </p:grpSpPr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076BCD7F-E66F-442D-A499-129C49AC9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9854" y="2665141"/>
                <a:ext cx="0" cy="2532332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12FDB659-F1BB-4646-A3B5-820FDD15E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1065" y="5184947"/>
                <a:ext cx="2114989" cy="0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6A496FA2-827E-4FAC-932A-447D451C855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38981" y="4304371"/>
              <a:ext cx="1057494" cy="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819B33E-674C-4D9F-8741-50E35069A177}"/>
              </a:ext>
            </a:extLst>
          </p:cNvPr>
          <p:cNvGrpSpPr/>
          <p:nvPr/>
        </p:nvGrpSpPr>
        <p:grpSpPr>
          <a:xfrm>
            <a:off x="5333372" y="3238193"/>
            <a:ext cx="323262" cy="701200"/>
            <a:chOff x="9737224" y="2590667"/>
            <a:chExt cx="1059251" cy="1736006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AB63A22-B358-4666-84D4-0F6AA104206F}"/>
                </a:ext>
              </a:extLst>
            </p:cNvPr>
            <p:cNvGrpSpPr/>
            <p:nvPr/>
          </p:nvGrpSpPr>
          <p:grpSpPr>
            <a:xfrm rot="10800000">
              <a:off x="9737224" y="2590667"/>
              <a:ext cx="1057494" cy="1736006"/>
              <a:chOff x="5501065" y="2665141"/>
              <a:chExt cx="2114989" cy="2532332"/>
            </a:xfrm>
          </p:grpSpPr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D6B60055-4EEE-4405-8803-94BF300FA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9854" y="2665141"/>
                <a:ext cx="0" cy="2532332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EFF9D7E8-7343-4F04-823F-22AC74F54F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1065" y="5184947"/>
                <a:ext cx="2114989" cy="0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EAE9A569-2AB5-4DB7-8670-1F5C53F1FC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38981" y="4304371"/>
              <a:ext cx="1057494" cy="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3035BA8-1F26-4C23-A12D-1F9155CF9812}"/>
              </a:ext>
            </a:extLst>
          </p:cNvPr>
          <p:cNvSpPr txBox="1"/>
          <p:nvPr/>
        </p:nvSpPr>
        <p:spPr>
          <a:xfrm>
            <a:off x="5694324" y="2329335"/>
            <a:ext cx="1075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Valid0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Valid1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49342DE-A69C-4A22-A8A8-BF1D070C4605}"/>
              </a:ext>
            </a:extLst>
          </p:cNvPr>
          <p:cNvGrpSpPr/>
          <p:nvPr/>
        </p:nvGrpSpPr>
        <p:grpSpPr>
          <a:xfrm>
            <a:off x="5344523" y="4067407"/>
            <a:ext cx="349793" cy="694276"/>
            <a:chOff x="9737224" y="2590667"/>
            <a:chExt cx="1059251" cy="173600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AF66AF95-E769-4193-9103-CDFA3E0630F2}"/>
                </a:ext>
              </a:extLst>
            </p:cNvPr>
            <p:cNvGrpSpPr/>
            <p:nvPr/>
          </p:nvGrpSpPr>
          <p:grpSpPr>
            <a:xfrm rot="10800000">
              <a:off x="9737224" y="2590667"/>
              <a:ext cx="1057494" cy="1736006"/>
              <a:chOff x="5501065" y="2665141"/>
              <a:chExt cx="2114989" cy="2532332"/>
            </a:xfrm>
          </p:grpSpPr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96582F1D-2438-4D43-A4DD-80A6C24FD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9854" y="2665141"/>
                <a:ext cx="0" cy="2532332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id="{514E41C1-8246-4A4B-9D10-9F98B09AF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1065" y="5184947"/>
                <a:ext cx="2114989" cy="0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755E9A83-8AD7-439B-AFAC-590ECA607E6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738981" y="4304371"/>
              <a:ext cx="1057494" cy="0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8064DF93-A919-441E-B6C1-2424313FA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238" y="1151878"/>
            <a:ext cx="2287182" cy="4554243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34BCDD97-04E1-4CBF-95B8-CDAD1D035555}"/>
              </a:ext>
            </a:extLst>
          </p:cNvPr>
          <p:cNvSpPr txBox="1"/>
          <p:nvPr/>
        </p:nvSpPr>
        <p:spPr>
          <a:xfrm>
            <a:off x="5694324" y="3428999"/>
            <a:ext cx="1075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Valid0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A2F8906-F870-490E-A354-1C92A10BAEB4}"/>
              </a:ext>
            </a:extLst>
          </p:cNvPr>
          <p:cNvSpPr txBox="1"/>
          <p:nvPr/>
        </p:nvSpPr>
        <p:spPr>
          <a:xfrm>
            <a:off x="5694324" y="4182529"/>
            <a:ext cx="1075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Valid1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25D7A729-7E5D-44D4-8A62-0A0F24D61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163" y="3025719"/>
            <a:ext cx="5025095" cy="2165397"/>
          </a:xfrm>
          <a:prstGeom prst="rect">
            <a:avLst/>
          </a:prstGeom>
        </p:spPr>
      </p:pic>
      <p:sp>
        <p:nvSpPr>
          <p:cNvPr id="35" name="語音泡泡: 矩形 34">
            <a:extLst>
              <a:ext uri="{FF2B5EF4-FFF2-40B4-BE49-F238E27FC236}">
                <a16:creationId xmlns:a16="http://schemas.microsoft.com/office/drawing/2014/main" id="{F2995FC9-4A46-4DE9-A70F-DB22EC281C0D}"/>
              </a:ext>
            </a:extLst>
          </p:cNvPr>
          <p:cNvSpPr/>
          <p:nvPr/>
        </p:nvSpPr>
        <p:spPr>
          <a:xfrm>
            <a:off x="9012985" y="2260286"/>
            <a:ext cx="1075258" cy="542910"/>
          </a:xfrm>
          <a:prstGeom prst="wedgeRectCallout">
            <a:avLst>
              <a:gd name="adj1" fmla="val -45723"/>
              <a:gd name="adj2" fmla="val 76878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B6F777D-D26F-47FA-B6F1-E3B636CA6F7D}"/>
              </a:ext>
            </a:extLst>
          </p:cNvPr>
          <p:cNvSpPr txBox="1"/>
          <p:nvPr/>
        </p:nvSpPr>
        <p:spPr>
          <a:xfrm>
            <a:off x="9113925" y="2351125"/>
            <a:ext cx="1075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Valid0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7" name="語音泡泡: 矩形 36">
            <a:extLst>
              <a:ext uri="{FF2B5EF4-FFF2-40B4-BE49-F238E27FC236}">
                <a16:creationId xmlns:a16="http://schemas.microsoft.com/office/drawing/2014/main" id="{1CEA2F57-2CEE-4002-A289-45FD6249A5FF}"/>
              </a:ext>
            </a:extLst>
          </p:cNvPr>
          <p:cNvSpPr/>
          <p:nvPr/>
        </p:nvSpPr>
        <p:spPr>
          <a:xfrm rot="10800000">
            <a:off x="8402617" y="5451806"/>
            <a:ext cx="1075258" cy="542910"/>
          </a:xfrm>
          <a:prstGeom prst="wedgeRectCallout">
            <a:avLst>
              <a:gd name="adj1" fmla="val -35352"/>
              <a:gd name="adj2" fmla="val 97418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139355A-9215-4E10-837E-45BDA283BC53}"/>
              </a:ext>
            </a:extLst>
          </p:cNvPr>
          <p:cNvSpPr txBox="1"/>
          <p:nvPr/>
        </p:nvSpPr>
        <p:spPr>
          <a:xfrm>
            <a:off x="8475356" y="5523206"/>
            <a:ext cx="1075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Valid1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916D93C-1F8C-4EC4-B75D-4906DD248B20}"/>
              </a:ext>
            </a:extLst>
          </p:cNvPr>
          <p:cNvSpPr/>
          <p:nvPr/>
        </p:nvSpPr>
        <p:spPr>
          <a:xfrm>
            <a:off x="6858723" y="972704"/>
            <a:ext cx="1944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Assertion 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Data Integrity</a:t>
            </a:r>
          </a:p>
        </p:txBody>
      </p:sp>
    </p:spTree>
    <p:extLst>
      <p:ext uri="{BB962C8B-B14F-4D97-AF65-F5344CB8AC3E}">
        <p14:creationId xmlns:p14="http://schemas.microsoft.com/office/powerpoint/2010/main" val="319344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1" grpId="0"/>
      <p:bldP spid="32" grpId="0"/>
      <p:bldP spid="35" grpId="0" animBg="1"/>
      <p:bldP spid="36" grpId="0"/>
      <p:bldP spid="37" grpId="0" animBg="1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2BEC352-326E-4ABB-A5F0-68A02D18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FIFO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22EBFC-F85B-44F2-8E77-0DDF3E13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1F27CD-2DDB-49E3-A007-B570DE869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r="55872" b="3282"/>
          <a:stretch/>
        </p:blipFill>
        <p:spPr>
          <a:xfrm>
            <a:off x="306243" y="1690688"/>
            <a:ext cx="2575932" cy="2834163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E673CAC-5FFC-4025-9C5F-38E2B4A820FE}"/>
              </a:ext>
            </a:extLst>
          </p:cNvPr>
          <p:cNvSpPr txBox="1"/>
          <p:nvPr/>
        </p:nvSpPr>
        <p:spPr>
          <a:xfrm>
            <a:off x="865473" y="4638488"/>
            <a:ext cx="797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Push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Pop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Flush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Valid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FB28635-02C3-4981-91A0-127383AC2499}"/>
              </a:ext>
            </a:extLst>
          </p:cNvPr>
          <p:cNvGrpSpPr/>
          <p:nvPr/>
        </p:nvGrpSpPr>
        <p:grpSpPr>
          <a:xfrm>
            <a:off x="1672268" y="3406698"/>
            <a:ext cx="416696" cy="2012795"/>
            <a:chOff x="5501065" y="2665141"/>
            <a:chExt cx="2114989" cy="2532332"/>
          </a:xfrm>
        </p:grpSpPr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404DAC85-1728-4241-8593-B2B901C2CE0D}"/>
                </a:ext>
              </a:extLst>
            </p:cNvPr>
            <p:cNvCxnSpPr>
              <a:cxnSpLocks/>
            </p:cNvCxnSpPr>
            <p:nvPr/>
          </p:nvCxnSpPr>
          <p:spPr>
            <a:xfrm>
              <a:off x="5519854" y="2665141"/>
              <a:ext cx="0" cy="253233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7CD9625B-EE22-424D-A86C-AB555A43CAAC}"/>
                </a:ext>
              </a:extLst>
            </p:cNvPr>
            <p:cNvCxnSpPr>
              <a:cxnSpLocks/>
            </p:cNvCxnSpPr>
            <p:nvPr/>
          </p:nvCxnSpPr>
          <p:spPr>
            <a:xfrm>
              <a:off x="5501065" y="5184947"/>
              <a:ext cx="2114989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CE32444E-C407-4217-B3C7-C864557EE5F1}"/>
              </a:ext>
            </a:extLst>
          </p:cNvPr>
          <p:cNvGrpSpPr/>
          <p:nvPr/>
        </p:nvGrpSpPr>
        <p:grpSpPr>
          <a:xfrm>
            <a:off x="2088964" y="5150851"/>
            <a:ext cx="793211" cy="517371"/>
            <a:chOff x="2312666" y="5122999"/>
            <a:chExt cx="978993" cy="55029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FA73337-0C42-4776-A2DA-7632FE66C2AD}"/>
                </a:ext>
              </a:extLst>
            </p:cNvPr>
            <p:cNvSpPr/>
            <p:nvPr/>
          </p:nvSpPr>
          <p:spPr>
            <a:xfrm>
              <a:off x="2312666" y="5122999"/>
              <a:ext cx="978993" cy="550292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AF922769-D717-4763-AB73-D310F8AE39D9}"/>
                </a:ext>
              </a:extLst>
            </p:cNvPr>
            <p:cNvSpPr txBox="1"/>
            <p:nvPr/>
          </p:nvSpPr>
          <p:spPr>
            <a:xfrm>
              <a:off x="2375602" y="5167312"/>
              <a:ext cx="914440" cy="425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FIFO</a:t>
              </a:r>
              <a:endParaRPr lang="zh-TW" altLang="en-US" sz="2000" dirty="0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2B71D549-28AE-4B13-8641-534D204232CD}"/>
              </a:ext>
            </a:extLst>
          </p:cNvPr>
          <p:cNvSpPr/>
          <p:nvPr/>
        </p:nvSpPr>
        <p:spPr>
          <a:xfrm>
            <a:off x="3564917" y="1027906"/>
            <a:ext cx="18655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Assertion 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altLang="zh-TW" sz="2000" dirty="0"/>
              <a:t>Write Index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8F937B-FD13-429A-A8D0-6DDB2F5E7F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465"/>
          <a:stretch/>
        </p:blipFill>
        <p:spPr>
          <a:xfrm>
            <a:off x="3564917" y="2060284"/>
            <a:ext cx="6336460" cy="125709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0EDA172-353B-4CEC-B5F2-82830EA64C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5396"/>
          <a:stretch/>
        </p:blipFill>
        <p:spPr>
          <a:xfrm>
            <a:off x="6096000" y="588300"/>
            <a:ext cx="6019980" cy="879212"/>
          </a:xfrm>
          <a:prstGeom prst="rect">
            <a:avLst/>
          </a:prstGeom>
        </p:spPr>
      </p:pic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04322E5-85D8-420A-8656-24B7B94499C6}"/>
              </a:ext>
            </a:extLst>
          </p:cNvPr>
          <p:cNvCxnSpPr>
            <a:cxnSpLocks/>
          </p:cNvCxnSpPr>
          <p:nvPr/>
        </p:nvCxnSpPr>
        <p:spPr>
          <a:xfrm>
            <a:off x="8593394" y="1381849"/>
            <a:ext cx="806245" cy="1390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8ABB0009-CDBA-4E85-AC1A-78595CF2DB11}"/>
              </a:ext>
            </a:extLst>
          </p:cNvPr>
          <p:cNvSpPr/>
          <p:nvPr/>
        </p:nvSpPr>
        <p:spPr>
          <a:xfrm>
            <a:off x="3564917" y="3816965"/>
            <a:ext cx="18213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Assertion 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zh-TW" sz="2000" dirty="0"/>
              <a:t>Read Index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77872EAD-E517-4B7D-BC0C-B4A7B5ED37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03" b="-838"/>
          <a:stretch/>
        </p:blipFill>
        <p:spPr>
          <a:xfrm>
            <a:off x="3564917" y="4876299"/>
            <a:ext cx="6336460" cy="125709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B7C4C043-06AE-4095-BCFE-DE3D479944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870" b="3237"/>
          <a:stretch/>
        </p:blipFill>
        <p:spPr>
          <a:xfrm>
            <a:off x="6068991" y="3650945"/>
            <a:ext cx="6019980" cy="924344"/>
          </a:xfrm>
          <a:prstGeom prst="rect">
            <a:avLst/>
          </a:prstGeom>
        </p:spPr>
      </p:pic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677FCDF-018A-4EDD-9784-82730B2EEC80}"/>
              </a:ext>
            </a:extLst>
          </p:cNvPr>
          <p:cNvCxnSpPr>
            <a:cxnSpLocks/>
          </p:cNvCxnSpPr>
          <p:nvPr/>
        </p:nvCxnSpPr>
        <p:spPr>
          <a:xfrm>
            <a:off x="8416413" y="4413095"/>
            <a:ext cx="1092699" cy="120889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71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2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52BEC352-326E-4ABB-A5F0-68A02D18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FIFO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22EBFC-F85B-44F2-8E77-0DDF3E13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1F27CD-2DDB-49E3-A007-B570DE869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r="55872" b="3282"/>
          <a:stretch/>
        </p:blipFill>
        <p:spPr>
          <a:xfrm>
            <a:off x="306243" y="1690688"/>
            <a:ext cx="2575932" cy="2834163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E673CAC-5FFC-4025-9C5F-38E2B4A820FE}"/>
              </a:ext>
            </a:extLst>
          </p:cNvPr>
          <p:cNvSpPr txBox="1"/>
          <p:nvPr/>
        </p:nvSpPr>
        <p:spPr>
          <a:xfrm>
            <a:off x="865473" y="4638488"/>
            <a:ext cx="797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Push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Pop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Flush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Valid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FB28635-02C3-4981-91A0-127383AC2499}"/>
              </a:ext>
            </a:extLst>
          </p:cNvPr>
          <p:cNvGrpSpPr/>
          <p:nvPr/>
        </p:nvGrpSpPr>
        <p:grpSpPr>
          <a:xfrm>
            <a:off x="1672268" y="3406698"/>
            <a:ext cx="416696" cy="2012795"/>
            <a:chOff x="5501065" y="2665141"/>
            <a:chExt cx="2114989" cy="2532332"/>
          </a:xfrm>
        </p:grpSpPr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404DAC85-1728-4241-8593-B2B901C2CE0D}"/>
                </a:ext>
              </a:extLst>
            </p:cNvPr>
            <p:cNvCxnSpPr>
              <a:cxnSpLocks/>
            </p:cNvCxnSpPr>
            <p:nvPr/>
          </p:nvCxnSpPr>
          <p:spPr>
            <a:xfrm>
              <a:off x="5519854" y="2665141"/>
              <a:ext cx="0" cy="253233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7CD9625B-EE22-424D-A86C-AB555A43CAAC}"/>
                </a:ext>
              </a:extLst>
            </p:cNvPr>
            <p:cNvCxnSpPr>
              <a:cxnSpLocks/>
            </p:cNvCxnSpPr>
            <p:nvPr/>
          </p:nvCxnSpPr>
          <p:spPr>
            <a:xfrm>
              <a:off x="5501065" y="5184947"/>
              <a:ext cx="2114989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CE32444E-C407-4217-B3C7-C864557EE5F1}"/>
              </a:ext>
            </a:extLst>
          </p:cNvPr>
          <p:cNvGrpSpPr/>
          <p:nvPr/>
        </p:nvGrpSpPr>
        <p:grpSpPr>
          <a:xfrm>
            <a:off x="2088964" y="5150851"/>
            <a:ext cx="793211" cy="517371"/>
            <a:chOff x="2312666" y="5122999"/>
            <a:chExt cx="978993" cy="55029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FA73337-0C42-4776-A2DA-7632FE66C2AD}"/>
                </a:ext>
              </a:extLst>
            </p:cNvPr>
            <p:cNvSpPr/>
            <p:nvPr/>
          </p:nvSpPr>
          <p:spPr>
            <a:xfrm>
              <a:off x="2312666" y="5122999"/>
              <a:ext cx="978993" cy="550292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AF922769-D717-4763-AB73-D310F8AE39D9}"/>
                </a:ext>
              </a:extLst>
            </p:cNvPr>
            <p:cNvSpPr txBox="1"/>
            <p:nvPr/>
          </p:nvSpPr>
          <p:spPr>
            <a:xfrm>
              <a:off x="2375602" y="5167312"/>
              <a:ext cx="914440" cy="425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FIFO</a:t>
              </a:r>
              <a:endParaRPr lang="zh-TW" altLang="en-US" sz="2000" dirty="0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7550FAA-28D0-40F2-9742-52BFF56CBC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903"/>
          <a:stretch/>
        </p:blipFill>
        <p:spPr>
          <a:xfrm>
            <a:off x="3553315" y="2001084"/>
            <a:ext cx="3405557" cy="1465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9A9B84-D5D4-426F-8ABE-4EFEA81327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368"/>
          <a:stretch/>
        </p:blipFill>
        <p:spPr>
          <a:xfrm>
            <a:off x="7570699" y="2001084"/>
            <a:ext cx="3439493" cy="146564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A40863A-BB70-47F7-9342-C6D2FAB4BFE1}"/>
              </a:ext>
            </a:extLst>
          </p:cNvPr>
          <p:cNvSpPr/>
          <p:nvPr/>
        </p:nvSpPr>
        <p:spPr>
          <a:xfrm>
            <a:off x="3553315" y="814954"/>
            <a:ext cx="16289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Assertion :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altLang="zh-TW" sz="2000" dirty="0"/>
              <a:t>Overflow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2FE5CED-D509-4DA0-83C0-3140FFF1D118}"/>
              </a:ext>
            </a:extLst>
          </p:cNvPr>
          <p:cNvSpPr/>
          <p:nvPr/>
        </p:nvSpPr>
        <p:spPr>
          <a:xfrm>
            <a:off x="7604636" y="785971"/>
            <a:ext cx="1757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Assertion :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zh-TW" sz="2000" dirty="0"/>
              <a:t>Underflow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9B339B1-A32B-48D5-9804-41CA7AA231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09" t="7701" r="1383" b="19766"/>
          <a:stretch/>
        </p:blipFill>
        <p:spPr>
          <a:xfrm>
            <a:off x="3040414" y="4129547"/>
            <a:ext cx="9151586" cy="21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ANDI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E27C98-9976-40BC-B3D9-F8DB3668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14" y="2567922"/>
            <a:ext cx="5350464" cy="9228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DB3A1A8-3BFA-4179-A62C-3D2C833F7300}"/>
              </a:ext>
            </a:extLst>
          </p:cNvPr>
          <p:cNvSpPr txBox="1"/>
          <p:nvPr/>
        </p:nvSpPr>
        <p:spPr>
          <a:xfrm>
            <a:off x="943722" y="1898605"/>
            <a:ext cx="2976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Andi Instruction Trigger</a:t>
            </a:r>
            <a:endParaRPr lang="zh-TW" altLang="en-US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2A86D93-2CD5-4F93-B22D-FFBCAB20628E}"/>
              </a:ext>
            </a:extLst>
          </p:cNvPr>
          <p:cNvSpPr txBox="1"/>
          <p:nvPr/>
        </p:nvSpPr>
        <p:spPr>
          <a:xfrm>
            <a:off x="943722" y="3967846"/>
            <a:ext cx="3680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Accuracy of Written-back Data</a:t>
            </a:r>
            <a:endParaRPr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AC33059-62C6-46C2-BD23-C62681425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14" y="4758720"/>
            <a:ext cx="6804800" cy="12431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E2E291-FB34-4339-85B3-D109ABB249D8}"/>
              </a:ext>
            </a:extLst>
          </p:cNvPr>
          <p:cNvSpPr/>
          <p:nvPr/>
        </p:nvSpPr>
        <p:spPr>
          <a:xfrm>
            <a:off x="5199390" y="1721466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WB_stage Instruction</a:t>
            </a:r>
            <a:endParaRPr lang="zh-TW" altLang="en-US" dirty="0"/>
          </a:p>
        </p:txBody>
      </p:sp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7373A4C2-6523-43CA-9300-96189597C95A}"/>
              </a:ext>
            </a:extLst>
          </p:cNvPr>
          <p:cNvSpPr/>
          <p:nvPr/>
        </p:nvSpPr>
        <p:spPr>
          <a:xfrm>
            <a:off x="5239699" y="1632081"/>
            <a:ext cx="2111009" cy="519868"/>
          </a:xfrm>
          <a:prstGeom prst="borderCallout1">
            <a:avLst>
              <a:gd name="adj1" fmla="val 64141"/>
              <a:gd name="adj2" fmla="val -4141"/>
              <a:gd name="adj3" fmla="val 173022"/>
              <a:gd name="adj4" fmla="val -341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F88ED8-553A-4488-98E9-4151684B58C9}"/>
              </a:ext>
            </a:extLst>
          </p:cNvPr>
          <p:cNvSpPr/>
          <p:nvPr/>
        </p:nvSpPr>
        <p:spPr>
          <a:xfrm>
            <a:off x="3313471" y="2703871"/>
            <a:ext cx="1396181" cy="725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A63FF5B-D8FD-46E5-92E0-F1FABD8E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996" y="4114946"/>
            <a:ext cx="5580882" cy="8967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398725D-8734-481E-AF55-9412489E3D5D}"/>
              </a:ext>
            </a:extLst>
          </p:cNvPr>
          <p:cNvSpPr/>
          <p:nvPr/>
        </p:nvSpPr>
        <p:spPr>
          <a:xfrm>
            <a:off x="6200078" y="4114946"/>
            <a:ext cx="5588800" cy="896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696D897-32B1-4C74-B574-1C493C4ED9C0}"/>
              </a:ext>
            </a:extLst>
          </p:cNvPr>
          <p:cNvCxnSpPr/>
          <p:nvPr/>
        </p:nvCxnSpPr>
        <p:spPr>
          <a:xfrm flipH="1">
            <a:off x="5417574" y="4847303"/>
            <a:ext cx="678426" cy="648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 animBg="1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4E69D4C5-1F66-4427-B1AD-DB19F7F84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87" y="2817329"/>
            <a:ext cx="6136252" cy="132747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ANDI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2A86D93-2CD5-4F93-B22D-FFBCAB20628E}"/>
              </a:ext>
            </a:extLst>
          </p:cNvPr>
          <p:cNvSpPr txBox="1"/>
          <p:nvPr/>
        </p:nvSpPr>
        <p:spPr>
          <a:xfrm>
            <a:off x="838200" y="2058388"/>
            <a:ext cx="3779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Accuracy of Written-back Index</a:t>
            </a:r>
            <a:endParaRPr lang="zh-TW" altLang="en-US" sz="28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AA9F5CE-F8EF-4617-A863-E1E44C37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097" y="4035918"/>
            <a:ext cx="4366967" cy="926230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696D897-32B1-4C74-B574-1C493C4ED9C0}"/>
              </a:ext>
            </a:extLst>
          </p:cNvPr>
          <p:cNvCxnSpPr>
            <a:cxnSpLocks/>
          </p:cNvCxnSpPr>
          <p:nvPr/>
        </p:nvCxnSpPr>
        <p:spPr>
          <a:xfrm>
            <a:off x="6390968" y="3919765"/>
            <a:ext cx="560438" cy="5792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1398725D-8734-481E-AF55-9412489E3D5D}"/>
              </a:ext>
            </a:extLst>
          </p:cNvPr>
          <p:cNvSpPr/>
          <p:nvPr/>
        </p:nvSpPr>
        <p:spPr>
          <a:xfrm>
            <a:off x="7073097" y="4035918"/>
            <a:ext cx="4366967" cy="926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7E9A2E8-A2D3-4AD9-96F5-3C33D0109C9B}"/>
              </a:ext>
            </a:extLst>
          </p:cNvPr>
          <p:cNvCxnSpPr>
            <a:cxnSpLocks/>
          </p:cNvCxnSpPr>
          <p:nvPr/>
        </p:nvCxnSpPr>
        <p:spPr>
          <a:xfrm flipH="1">
            <a:off x="3415873" y="3964137"/>
            <a:ext cx="1" cy="1307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013760E8-3677-40F5-855E-5158DBB2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44097"/>
            <a:ext cx="12192000" cy="20704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3867583-25CC-455F-A7BC-A714EF83781F}"/>
              </a:ext>
            </a:extLst>
          </p:cNvPr>
          <p:cNvSpPr/>
          <p:nvPr/>
        </p:nvSpPr>
        <p:spPr>
          <a:xfrm>
            <a:off x="0" y="5344097"/>
            <a:ext cx="12192000" cy="207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DA89CA0-0132-4194-AA73-53892FD1C2F5}"/>
              </a:ext>
            </a:extLst>
          </p:cNvPr>
          <p:cNvSpPr/>
          <p:nvPr/>
        </p:nvSpPr>
        <p:spPr>
          <a:xfrm>
            <a:off x="5769661" y="2039121"/>
            <a:ext cx="2142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After WB Instruction</a:t>
            </a:r>
            <a:endParaRPr lang="zh-TW" altLang="en-US" dirty="0"/>
          </a:p>
        </p:txBody>
      </p:sp>
      <p:sp>
        <p:nvSpPr>
          <p:cNvPr id="27" name="圖說文字: 直線 26">
            <a:extLst>
              <a:ext uri="{FF2B5EF4-FFF2-40B4-BE49-F238E27FC236}">
                <a16:creationId xmlns:a16="http://schemas.microsoft.com/office/drawing/2014/main" id="{E7EA61C7-0DB0-40C0-9815-AD29BEDEB8F4}"/>
              </a:ext>
            </a:extLst>
          </p:cNvPr>
          <p:cNvSpPr/>
          <p:nvPr/>
        </p:nvSpPr>
        <p:spPr>
          <a:xfrm>
            <a:off x="5769661" y="1967348"/>
            <a:ext cx="2142574" cy="519868"/>
          </a:xfrm>
          <a:prstGeom prst="borderCallout1">
            <a:avLst>
              <a:gd name="adj1" fmla="val 64141"/>
              <a:gd name="adj2" fmla="val -4141"/>
              <a:gd name="adj3" fmla="val 294065"/>
              <a:gd name="adj4" fmla="val -3041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43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22BF0AC-05F5-4754-9B23-ADA1455AC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9507"/>
            <a:ext cx="12192000" cy="171938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ANDI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07CB95-CE6A-40EF-BF73-4127B210D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48512"/>
          <a:stretch/>
        </p:blipFill>
        <p:spPr>
          <a:xfrm>
            <a:off x="0" y="1462597"/>
            <a:ext cx="12192000" cy="1832591"/>
          </a:xfrm>
          <a:prstGeom prst="rect">
            <a:avLst/>
          </a:prstGeom>
        </p:spPr>
      </p:pic>
      <p:sp>
        <p:nvSpPr>
          <p:cNvPr id="6" name="箭號: 向下 5">
            <a:extLst>
              <a:ext uri="{FF2B5EF4-FFF2-40B4-BE49-F238E27FC236}">
                <a16:creationId xmlns:a16="http://schemas.microsoft.com/office/drawing/2014/main" id="{0BD3E74C-B26B-467E-9DCB-E806C4A751F3}"/>
              </a:ext>
            </a:extLst>
          </p:cNvPr>
          <p:cNvSpPr/>
          <p:nvPr/>
        </p:nvSpPr>
        <p:spPr>
          <a:xfrm>
            <a:off x="4958576" y="3362094"/>
            <a:ext cx="494371" cy="65475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2D876A-FF71-4AAB-9309-78392A5F2D17}"/>
              </a:ext>
            </a:extLst>
          </p:cNvPr>
          <p:cNvSpPr txBox="1"/>
          <p:nvPr/>
        </p:nvSpPr>
        <p:spPr>
          <a:xfrm>
            <a:off x="5605347" y="3504804"/>
            <a:ext cx="157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32bits =&gt;</a:t>
            </a:r>
            <a:r>
              <a:rPr lang="zh-TW" altLang="en-US" dirty="0"/>
              <a:t> </a:t>
            </a:r>
            <a:r>
              <a:rPr lang="en-US" altLang="zh-TW" dirty="0"/>
              <a:t>5bits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9D0346-90E7-442A-90A4-48BBC7689C6C}"/>
              </a:ext>
            </a:extLst>
          </p:cNvPr>
          <p:cNvSpPr/>
          <p:nvPr/>
        </p:nvSpPr>
        <p:spPr>
          <a:xfrm>
            <a:off x="7649736" y="1895707"/>
            <a:ext cx="646771" cy="52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10F285-A1AE-4E0D-960A-1C6806D44B81}"/>
              </a:ext>
            </a:extLst>
          </p:cNvPr>
          <p:cNvSpPr/>
          <p:nvPr/>
        </p:nvSpPr>
        <p:spPr>
          <a:xfrm>
            <a:off x="7883913" y="4541997"/>
            <a:ext cx="646771" cy="52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07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AUIPC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DDAC2E-6C41-4CDD-A230-BDA59B2E19EC}"/>
              </a:ext>
            </a:extLst>
          </p:cNvPr>
          <p:cNvSpPr txBox="1"/>
          <p:nvPr/>
        </p:nvSpPr>
        <p:spPr>
          <a:xfrm>
            <a:off x="992883" y="1690688"/>
            <a:ext cx="3090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err="1"/>
              <a:t>Auipc</a:t>
            </a:r>
            <a:r>
              <a:rPr lang="en-US" altLang="zh-TW" sz="2000" dirty="0"/>
              <a:t> Instruction Trigger</a:t>
            </a:r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D30E18-97AD-44DD-9BA0-57157CAF0954}"/>
              </a:ext>
            </a:extLst>
          </p:cNvPr>
          <p:cNvSpPr txBox="1"/>
          <p:nvPr/>
        </p:nvSpPr>
        <p:spPr>
          <a:xfrm>
            <a:off x="943722" y="3967846"/>
            <a:ext cx="3680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Accuracy of Written-back Data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BE5D3A-CC05-4F8E-BF58-59C22D384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220" y="4531874"/>
            <a:ext cx="7424584" cy="12708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63CC965-2875-4B14-92FA-188A95CB8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50" y="2424454"/>
            <a:ext cx="5848350" cy="8096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632528-8AA1-43C8-BCE8-F1E23D6EF077}"/>
              </a:ext>
            </a:extLst>
          </p:cNvPr>
          <p:cNvSpPr/>
          <p:nvPr/>
        </p:nvSpPr>
        <p:spPr>
          <a:xfrm>
            <a:off x="5199390" y="1721466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WB_stage Instruction</a:t>
            </a:r>
            <a:endParaRPr lang="zh-TW" altLang="en-US" dirty="0"/>
          </a:p>
        </p:txBody>
      </p:sp>
      <p:sp>
        <p:nvSpPr>
          <p:cNvPr id="10" name="圖說文字: 直線 9">
            <a:extLst>
              <a:ext uri="{FF2B5EF4-FFF2-40B4-BE49-F238E27FC236}">
                <a16:creationId xmlns:a16="http://schemas.microsoft.com/office/drawing/2014/main" id="{F707EC36-1E6E-4E3F-864D-27DD5B3058FB}"/>
              </a:ext>
            </a:extLst>
          </p:cNvPr>
          <p:cNvSpPr/>
          <p:nvPr/>
        </p:nvSpPr>
        <p:spPr>
          <a:xfrm>
            <a:off x="5239699" y="1632081"/>
            <a:ext cx="2111009" cy="519868"/>
          </a:xfrm>
          <a:prstGeom prst="borderCallout1">
            <a:avLst>
              <a:gd name="adj1" fmla="val 64141"/>
              <a:gd name="adj2" fmla="val -4141"/>
              <a:gd name="adj3" fmla="val 173022"/>
              <a:gd name="adj4" fmla="val -341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D00F61-3AFF-4BA7-B7C5-3E22A22EBFDB}"/>
              </a:ext>
            </a:extLst>
          </p:cNvPr>
          <p:cNvSpPr/>
          <p:nvPr/>
        </p:nvSpPr>
        <p:spPr>
          <a:xfrm>
            <a:off x="3628103" y="2684206"/>
            <a:ext cx="1571287" cy="549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54857B2-8D62-4562-BF72-68484EA53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13" y="3844634"/>
            <a:ext cx="5285188" cy="89678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1F0650D-0434-4C7F-83F8-C179139F5640}"/>
              </a:ext>
            </a:extLst>
          </p:cNvPr>
          <p:cNvSpPr/>
          <p:nvPr/>
        </p:nvSpPr>
        <p:spPr>
          <a:xfrm>
            <a:off x="6298400" y="3844633"/>
            <a:ext cx="5284001" cy="896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81ABEFB-D77E-4B47-B085-BF85C498DF44}"/>
              </a:ext>
            </a:extLst>
          </p:cNvPr>
          <p:cNvCxnSpPr/>
          <p:nvPr/>
        </p:nvCxnSpPr>
        <p:spPr>
          <a:xfrm flipH="1">
            <a:off x="5515896" y="4576990"/>
            <a:ext cx="678426" cy="6489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22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82C6057-A696-4B21-B73B-E05CC97C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60" y="2743942"/>
            <a:ext cx="6034546" cy="1317889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AUIPC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2A86D93-2CD5-4F93-B22D-FFBCAB20628E}"/>
              </a:ext>
            </a:extLst>
          </p:cNvPr>
          <p:cNvSpPr txBox="1"/>
          <p:nvPr/>
        </p:nvSpPr>
        <p:spPr>
          <a:xfrm>
            <a:off x="838200" y="2058388"/>
            <a:ext cx="3779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Accuracy of Written-back Index</a:t>
            </a:r>
            <a:endParaRPr lang="zh-TW" altLang="en-US" sz="28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AA9F5CE-F8EF-4617-A863-E1E44C37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097" y="4035918"/>
            <a:ext cx="4366967" cy="926230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696D897-32B1-4C74-B574-1C493C4ED9C0}"/>
              </a:ext>
            </a:extLst>
          </p:cNvPr>
          <p:cNvCxnSpPr>
            <a:cxnSpLocks/>
          </p:cNvCxnSpPr>
          <p:nvPr/>
        </p:nvCxnSpPr>
        <p:spPr>
          <a:xfrm>
            <a:off x="6390968" y="3919765"/>
            <a:ext cx="560438" cy="5792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1398725D-8734-481E-AF55-9412489E3D5D}"/>
              </a:ext>
            </a:extLst>
          </p:cNvPr>
          <p:cNvSpPr/>
          <p:nvPr/>
        </p:nvSpPr>
        <p:spPr>
          <a:xfrm>
            <a:off x="7073097" y="4035918"/>
            <a:ext cx="4366967" cy="926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7E9A2E8-A2D3-4AD9-96F5-3C33D0109C9B}"/>
              </a:ext>
            </a:extLst>
          </p:cNvPr>
          <p:cNvCxnSpPr>
            <a:cxnSpLocks/>
          </p:cNvCxnSpPr>
          <p:nvPr/>
        </p:nvCxnSpPr>
        <p:spPr>
          <a:xfrm flipH="1">
            <a:off x="3415873" y="3964137"/>
            <a:ext cx="1" cy="1307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013760E8-3677-40F5-855E-5158DBB2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44097"/>
            <a:ext cx="12192000" cy="20704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3867583-25CC-455F-A7BC-A714EF83781F}"/>
              </a:ext>
            </a:extLst>
          </p:cNvPr>
          <p:cNvSpPr/>
          <p:nvPr/>
        </p:nvSpPr>
        <p:spPr>
          <a:xfrm>
            <a:off x="0" y="5344097"/>
            <a:ext cx="12192000" cy="207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DA89CA0-0132-4194-AA73-53892FD1C2F5}"/>
              </a:ext>
            </a:extLst>
          </p:cNvPr>
          <p:cNvSpPr/>
          <p:nvPr/>
        </p:nvSpPr>
        <p:spPr>
          <a:xfrm>
            <a:off x="5769661" y="2039121"/>
            <a:ext cx="2142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After WB Instruction</a:t>
            </a:r>
            <a:endParaRPr lang="zh-TW" altLang="en-US" dirty="0"/>
          </a:p>
        </p:txBody>
      </p:sp>
      <p:sp>
        <p:nvSpPr>
          <p:cNvPr id="27" name="圖說文字: 直線 26">
            <a:extLst>
              <a:ext uri="{FF2B5EF4-FFF2-40B4-BE49-F238E27FC236}">
                <a16:creationId xmlns:a16="http://schemas.microsoft.com/office/drawing/2014/main" id="{E7EA61C7-0DB0-40C0-9815-AD29BEDEB8F4}"/>
              </a:ext>
            </a:extLst>
          </p:cNvPr>
          <p:cNvSpPr/>
          <p:nvPr/>
        </p:nvSpPr>
        <p:spPr>
          <a:xfrm>
            <a:off x="5769661" y="1967348"/>
            <a:ext cx="2142574" cy="519868"/>
          </a:xfrm>
          <a:prstGeom prst="borderCallout1">
            <a:avLst>
              <a:gd name="adj1" fmla="val 64141"/>
              <a:gd name="adj2" fmla="val -4141"/>
              <a:gd name="adj3" fmla="val 294065"/>
              <a:gd name="adj4" fmla="val -3041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51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4689" y="317405"/>
            <a:ext cx="10515600" cy="1325563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FF7DAC-1C6F-40AF-BA05-A946CC4C1C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94922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Pipeline Follower</a:t>
            </a:r>
          </a:p>
          <a:p>
            <a:r>
              <a:rPr lang="en-US" altLang="zh-TW" dirty="0"/>
              <a:t>Assumptions for All Instruction</a:t>
            </a:r>
          </a:p>
          <a:p>
            <a:r>
              <a:rPr lang="en-US" altLang="zh-TW" dirty="0"/>
              <a:t>Assertion Design for Verifying ISA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/>
              <a:t>FIFO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/>
              <a:t>ANDI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/>
              <a:t>AUIPC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/>
              <a:t>LBU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/>
              <a:t>BGE</a:t>
            </a:r>
          </a:p>
          <a:p>
            <a:r>
              <a:rPr lang="en-US" altLang="zh-TW" dirty="0"/>
              <a:t>Trojan</a:t>
            </a:r>
          </a:p>
          <a:p>
            <a:r>
              <a:rPr lang="en-US" altLang="zh-TW" dirty="0"/>
              <a:t>Other Trojan</a:t>
            </a:r>
          </a:p>
        </p:txBody>
      </p:sp>
    </p:spTree>
    <p:extLst>
      <p:ext uri="{BB962C8B-B14F-4D97-AF65-F5344CB8AC3E}">
        <p14:creationId xmlns:p14="http://schemas.microsoft.com/office/powerpoint/2010/main" val="4111513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AUIPC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4B8F99E-7D42-4B31-A3AF-FC630489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705"/>
            <a:ext cx="12192000" cy="184873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EBFE687-7616-4471-AC3B-A298E89517A9}"/>
              </a:ext>
            </a:extLst>
          </p:cNvPr>
          <p:cNvSpPr/>
          <p:nvPr/>
        </p:nvSpPr>
        <p:spPr>
          <a:xfrm>
            <a:off x="7649736" y="2603297"/>
            <a:ext cx="646771" cy="153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396853-69AD-400D-81FC-9BD921C38A78}"/>
              </a:ext>
            </a:extLst>
          </p:cNvPr>
          <p:cNvSpPr/>
          <p:nvPr/>
        </p:nvSpPr>
        <p:spPr>
          <a:xfrm>
            <a:off x="7647815" y="1921949"/>
            <a:ext cx="646771" cy="153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6A0F1A1D-B44E-4E6A-9DCB-6694063CA3F9}"/>
              </a:ext>
            </a:extLst>
          </p:cNvPr>
          <p:cNvSpPr/>
          <p:nvPr/>
        </p:nvSpPr>
        <p:spPr>
          <a:xfrm>
            <a:off x="5145390" y="3210924"/>
            <a:ext cx="494371" cy="65475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5FBEE00-B9E7-4267-9655-A12C74905EAE}"/>
              </a:ext>
            </a:extLst>
          </p:cNvPr>
          <p:cNvSpPr txBox="1"/>
          <p:nvPr/>
        </p:nvSpPr>
        <p:spPr>
          <a:xfrm>
            <a:off x="5792161" y="335363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32bits =&gt;</a:t>
            </a:r>
            <a:r>
              <a:rPr lang="zh-TW" altLang="en-US" dirty="0"/>
              <a:t> </a:t>
            </a:r>
            <a:r>
              <a:rPr lang="en-US" altLang="zh-TW" dirty="0"/>
              <a:t>5bits</a:t>
            </a:r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EE417CD7-77E0-411A-B4C9-425D8B901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19898"/>
            <a:ext cx="12192000" cy="182605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9219FA8-D1F6-4485-9183-9AB76E99E222}"/>
              </a:ext>
            </a:extLst>
          </p:cNvPr>
          <p:cNvSpPr/>
          <p:nvPr/>
        </p:nvSpPr>
        <p:spPr>
          <a:xfrm>
            <a:off x="7647816" y="4531656"/>
            <a:ext cx="646771" cy="153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01AE5CD-FBAB-491F-9DB7-B0DA3FCB3528}"/>
              </a:ext>
            </a:extLst>
          </p:cNvPr>
          <p:cNvSpPr/>
          <p:nvPr/>
        </p:nvSpPr>
        <p:spPr>
          <a:xfrm>
            <a:off x="7647816" y="5220082"/>
            <a:ext cx="646771" cy="153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38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1" grpId="0"/>
      <p:bldP spid="24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D48001-C1E9-B00C-4A22-3540A3823C36}"/>
              </a:ext>
            </a:extLst>
          </p:cNvPr>
          <p:cNvSpPr txBox="1"/>
          <p:nvPr/>
        </p:nvSpPr>
        <p:spPr>
          <a:xfrm>
            <a:off x="943722" y="1898605"/>
            <a:ext cx="297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LBU Instruction Trigger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AA1C38-55EE-73E1-F55C-419488EF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747" y="2684578"/>
            <a:ext cx="6942029" cy="1366936"/>
          </a:xfrm>
          <a:prstGeom prst="rect">
            <a:avLst/>
          </a:prstGeom>
        </p:spPr>
      </p:pic>
      <p:sp>
        <p:nvSpPr>
          <p:cNvPr id="8" name="圖說文字: 直線 7">
            <a:extLst>
              <a:ext uri="{FF2B5EF4-FFF2-40B4-BE49-F238E27FC236}">
                <a16:creationId xmlns:a16="http://schemas.microsoft.com/office/drawing/2014/main" id="{4924E8F8-3663-F815-9A16-5831DBC350DD}"/>
              </a:ext>
            </a:extLst>
          </p:cNvPr>
          <p:cNvSpPr/>
          <p:nvPr/>
        </p:nvSpPr>
        <p:spPr>
          <a:xfrm>
            <a:off x="7922104" y="1711844"/>
            <a:ext cx="2111009" cy="519868"/>
          </a:xfrm>
          <a:prstGeom prst="borderCallout1">
            <a:avLst>
              <a:gd name="adj1" fmla="val 64141"/>
              <a:gd name="adj2" fmla="val -4141"/>
              <a:gd name="adj3" fmla="val 173022"/>
              <a:gd name="adj4" fmla="val -341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19D90D-36E0-373B-15A0-90263934D98E}"/>
              </a:ext>
            </a:extLst>
          </p:cNvPr>
          <p:cNvSpPr/>
          <p:nvPr/>
        </p:nvSpPr>
        <p:spPr>
          <a:xfrm>
            <a:off x="4034000" y="2684577"/>
            <a:ext cx="4394776" cy="817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525C63-4BF2-3F12-DDB9-016724D1DE90}"/>
              </a:ext>
            </a:extLst>
          </p:cNvPr>
          <p:cNvSpPr/>
          <p:nvPr/>
        </p:nvSpPr>
        <p:spPr>
          <a:xfrm>
            <a:off x="7881795" y="1787112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WB_stage Instruction</a:t>
            </a:r>
            <a:endParaRPr lang="zh-TW" altLang="en-US" dirty="0"/>
          </a:p>
        </p:txBody>
      </p:sp>
      <p:sp>
        <p:nvSpPr>
          <p:cNvPr id="12" name="圖說文字: 直線 11">
            <a:extLst>
              <a:ext uri="{FF2B5EF4-FFF2-40B4-BE49-F238E27FC236}">
                <a16:creationId xmlns:a16="http://schemas.microsoft.com/office/drawing/2014/main" id="{D1E020B8-B703-C4C0-D706-60C009F9FE3A}"/>
              </a:ext>
            </a:extLst>
          </p:cNvPr>
          <p:cNvSpPr/>
          <p:nvPr/>
        </p:nvSpPr>
        <p:spPr>
          <a:xfrm>
            <a:off x="7768145" y="4281768"/>
            <a:ext cx="2111009" cy="519868"/>
          </a:xfrm>
          <a:prstGeom prst="borderCallout1">
            <a:avLst>
              <a:gd name="adj1" fmla="val 64141"/>
              <a:gd name="adj2" fmla="val -4141"/>
              <a:gd name="adj3" fmla="val -89755"/>
              <a:gd name="adj4" fmla="val -3675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E97C6D-51D7-9DC4-B398-7421A1FD31AD}"/>
              </a:ext>
            </a:extLst>
          </p:cNvPr>
          <p:cNvSpPr/>
          <p:nvPr/>
        </p:nvSpPr>
        <p:spPr>
          <a:xfrm>
            <a:off x="4034001" y="3523411"/>
            <a:ext cx="4394776" cy="2156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087E26-9A24-00AA-162F-830837D41294}"/>
              </a:ext>
            </a:extLst>
          </p:cNvPr>
          <p:cNvSpPr/>
          <p:nvPr/>
        </p:nvSpPr>
        <p:spPr>
          <a:xfrm>
            <a:off x="7955719" y="4370352"/>
            <a:ext cx="1735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Write back Valid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8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 animBg="1"/>
      <p:bldP spid="13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D48001-C1E9-B00C-4A22-3540A3823C36}"/>
              </a:ext>
            </a:extLst>
          </p:cNvPr>
          <p:cNvSpPr txBox="1"/>
          <p:nvPr/>
        </p:nvSpPr>
        <p:spPr>
          <a:xfrm>
            <a:off x="881147" y="1671128"/>
            <a:ext cx="6046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memory address - Generate golden address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F53B05D-B94F-0C97-0CB5-45F220A2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33" y="3241687"/>
            <a:ext cx="9364337" cy="1175075"/>
          </a:xfrm>
          <a:prstGeom prst="rect">
            <a:avLst/>
          </a:prstGeom>
        </p:spPr>
      </p:pic>
      <p:sp>
        <p:nvSpPr>
          <p:cNvPr id="8" name="圖說文字: 直線 7">
            <a:extLst>
              <a:ext uri="{FF2B5EF4-FFF2-40B4-BE49-F238E27FC236}">
                <a16:creationId xmlns:a16="http://schemas.microsoft.com/office/drawing/2014/main" id="{B0D88D07-9041-2790-C0E1-949F4F5F8DEA}"/>
              </a:ext>
            </a:extLst>
          </p:cNvPr>
          <p:cNvSpPr/>
          <p:nvPr/>
        </p:nvSpPr>
        <p:spPr>
          <a:xfrm>
            <a:off x="5759850" y="2360229"/>
            <a:ext cx="2263601" cy="519868"/>
          </a:xfrm>
          <a:prstGeom prst="borderCallout1">
            <a:avLst>
              <a:gd name="adj1" fmla="val 64141"/>
              <a:gd name="adj2" fmla="val -4141"/>
              <a:gd name="adj3" fmla="val 173022"/>
              <a:gd name="adj4" fmla="val -341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EEB69D-416E-2D1D-E1F7-C8E269E2E911}"/>
              </a:ext>
            </a:extLst>
          </p:cNvPr>
          <p:cNvSpPr/>
          <p:nvPr/>
        </p:nvSpPr>
        <p:spPr>
          <a:xfrm>
            <a:off x="5831825" y="2435497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WB_stage Instruction</a:t>
            </a:r>
            <a:endParaRPr lang="zh-TW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FDA81259-316F-A344-1D5A-475F100809A5}"/>
              </a:ext>
            </a:extLst>
          </p:cNvPr>
          <p:cNvSpPr/>
          <p:nvPr/>
        </p:nvSpPr>
        <p:spPr>
          <a:xfrm>
            <a:off x="5215985" y="4610739"/>
            <a:ext cx="5004159" cy="519868"/>
          </a:xfrm>
          <a:prstGeom prst="borderCallout1">
            <a:avLst>
              <a:gd name="adj1" fmla="val 64141"/>
              <a:gd name="adj2" fmla="val -4141"/>
              <a:gd name="adj3" fmla="val -53729"/>
              <a:gd name="adj4" fmla="val -1674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0DECD3-D462-95A6-00D2-6314F63596AE}"/>
              </a:ext>
            </a:extLst>
          </p:cNvPr>
          <p:cNvSpPr/>
          <p:nvPr/>
        </p:nvSpPr>
        <p:spPr>
          <a:xfrm>
            <a:off x="5316238" y="4686007"/>
            <a:ext cx="490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Data have already been written back to register file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783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D48001-C1E9-B00C-4A22-3540A3823C36}"/>
              </a:ext>
            </a:extLst>
          </p:cNvPr>
          <p:cNvSpPr txBox="1"/>
          <p:nvPr/>
        </p:nvSpPr>
        <p:spPr>
          <a:xfrm>
            <a:off x="881147" y="1671128"/>
            <a:ext cx="4931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memory address - property assertion</a:t>
            </a:r>
            <a:endParaRPr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3F2C61-CB08-2A0D-5A91-9B45ADA3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28" y="3988407"/>
            <a:ext cx="6955669" cy="149050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8C8BE0A-8063-908C-5451-BF633EC68153}"/>
              </a:ext>
            </a:extLst>
          </p:cNvPr>
          <p:cNvSpPr/>
          <p:nvPr/>
        </p:nvSpPr>
        <p:spPr>
          <a:xfrm>
            <a:off x="6768052" y="5584526"/>
            <a:ext cx="445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Compare address of DUV with golden address at WB stage</a:t>
            </a:r>
            <a:endParaRPr lang="zh-TW" altLang="en-US" dirty="0"/>
          </a:p>
        </p:txBody>
      </p:sp>
      <p:sp>
        <p:nvSpPr>
          <p:cNvPr id="11" name="圖說文字: 直線 10">
            <a:extLst>
              <a:ext uri="{FF2B5EF4-FFF2-40B4-BE49-F238E27FC236}">
                <a16:creationId xmlns:a16="http://schemas.microsoft.com/office/drawing/2014/main" id="{67E8DBEA-A472-762F-AF54-DA2980245F06}"/>
              </a:ext>
            </a:extLst>
          </p:cNvPr>
          <p:cNvSpPr/>
          <p:nvPr/>
        </p:nvSpPr>
        <p:spPr>
          <a:xfrm>
            <a:off x="6737681" y="5585257"/>
            <a:ext cx="4489371" cy="646331"/>
          </a:xfrm>
          <a:prstGeom prst="borderCallout1">
            <a:avLst>
              <a:gd name="adj1" fmla="val 64141"/>
              <a:gd name="adj2" fmla="val -4141"/>
              <a:gd name="adj3" fmla="val -53842"/>
              <a:gd name="adj4" fmla="val -1387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93946AF-2CB1-A21B-4156-C61197A3C788}"/>
              </a:ext>
            </a:extLst>
          </p:cNvPr>
          <p:cNvGrpSpPr/>
          <p:nvPr/>
        </p:nvGrpSpPr>
        <p:grpSpPr>
          <a:xfrm>
            <a:off x="1527427" y="2434728"/>
            <a:ext cx="815249" cy="942513"/>
            <a:chOff x="1527427" y="2434728"/>
            <a:chExt cx="815249" cy="94251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8035B78-8FD8-4524-B9B5-5B7663E7D5A3}"/>
                </a:ext>
              </a:extLst>
            </p:cNvPr>
            <p:cNvSpPr/>
            <p:nvPr/>
          </p:nvSpPr>
          <p:spPr>
            <a:xfrm>
              <a:off x="1527428" y="2434728"/>
              <a:ext cx="815248" cy="94251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DCF22FC-D5EB-85E9-68CB-1827E231B5FA}"/>
                </a:ext>
              </a:extLst>
            </p:cNvPr>
            <p:cNvSpPr/>
            <p:nvPr/>
          </p:nvSpPr>
          <p:spPr>
            <a:xfrm>
              <a:off x="1527427" y="2721318"/>
              <a:ext cx="8152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Issue</a:t>
              </a:r>
              <a:endParaRPr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7340206-44BA-D5F8-7B82-0549D37109FC}"/>
              </a:ext>
            </a:extLst>
          </p:cNvPr>
          <p:cNvGrpSpPr/>
          <p:nvPr/>
        </p:nvGrpSpPr>
        <p:grpSpPr>
          <a:xfrm>
            <a:off x="2959377" y="2434727"/>
            <a:ext cx="830604" cy="942513"/>
            <a:chOff x="1527428" y="2434728"/>
            <a:chExt cx="830604" cy="94251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28D14AB-4499-E077-CBD8-F2B9887C71E1}"/>
                </a:ext>
              </a:extLst>
            </p:cNvPr>
            <p:cNvSpPr/>
            <p:nvPr/>
          </p:nvSpPr>
          <p:spPr>
            <a:xfrm>
              <a:off x="1527428" y="2434728"/>
              <a:ext cx="815248" cy="94251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307E6EE-597E-46DF-95A5-F5FF08D07E6D}"/>
                </a:ext>
              </a:extLst>
            </p:cNvPr>
            <p:cNvSpPr/>
            <p:nvPr/>
          </p:nvSpPr>
          <p:spPr>
            <a:xfrm>
              <a:off x="1542783" y="2588446"/>
              <a:ext cx="8152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E1</a:t>
              </a:r>
            </a:p>
            <a:p>
              <a:pPr algn="ctr"/>
              <a:r>
                <a:rPr lang="en-US" altLang="zh-TW" dirty="0"/>
                <a:t>(ALU)</a:t>
              </a:r>
              <a:endParaRPr lang="zh-TW" altLang="en-US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3C21173-D413-61C7-0C7C-C84B02B95656}"/>
              </a:ext>
            </a:extLst>
          </p:cNvPr>
          <p:cNvGrpSpPr/>
          <p:nvPr/>
        </p:nvGrpSpPr>
        <p:grpSpPr>
          <a:xfrm>
            <a:off x="4391326" y="2434726"/>
            <a:ext cx="815249" cy="942513"/>
            <a:chOff x="1527427" y="2434728"/>
            <a:chExt cx="815249" cy="94251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79E6EF6-E3D1-59C3-8D3E-8418A7A487B0}"/>
                </a:ext>
              </a:extLst>
            </p:cNvPr>
            <p:cNvSpPr/>
            <p:nvPr/>
          </p:nvSpPr>
          <p:spPr>
            <a:xfrm>
              <a:off x="1527428" y="2434728"/>
              <a:ext cx="815248" cy="94251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7544DC7-51BA-0AAE-8BE4-7ED3A83CD715}"/>
                </a:ext>
              </a:extLst>
            </p:cNvPr>
            <p:cNvSpPr/>
            <p:nvPr/>
          </p:nvSpPr>
          <p:spPr>
            <a:xfrm>
              <a:off x="1527427" y="2588447"/>
              <a:ext cx="8152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E2</a:t>
              </a:r>
            </a:p>
            <a:p>
              <a:pPr algn="ctr"/>
              <a:r>
                <a:rPr lang="en-US" altLang="zh-TW" dirty="0"/>
                <a:t>(MEM)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F0C0567-DEA5-6E23-318A-C2DEB02B0951}"/>
              </a:ext>
            </a:extLst>
          </p:cNvPr>
          <p:cNvGrpSpPr/>
          <p:nvPr/>
        </p:nvGrpSpPr>
        <p:grpSpPr>
          <a:xfrm>
            <a:off x="5853987" y="2434726"/>
            <a:ext cx="815249" cy="942513"/>
            <a:chOff x="1527427" y="2434728"/>
            <a:chExt cx="815249" cy="94251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9F8F7DE-8ABB-707E-EA21-E96A53D4461E}"/>
                </a:ext>
              </a:extLst>
            </p:cNvPr>
            <p:cNvSpPr/>
            <p:nvPr/>
          </p:nvSpPr>
          <p:spPr>
            <a:xfrm>
              <a:off x="1527428" y="2434728"/>
              <a:ext cx="815248" cy="94251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5EB11C8-B9AB-C6EC-886C-2D56CB3CFBCA}"/>
                </a:ext>
              </a:extLst>
            </p:cNvPr>
            <p:cNvSpPr/>
            <p:nvPr/>
          </p:nvSpPr>
          <p:spPr>
            <a:xfrm>
              <a:off x="1527427" y="2721318"/>
              <a:ext cx="8152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WB</a:t>
              </a:r>
              <a:endParaRPr lang="zh-TW" altLang="en-US" dirty="0"/>
            </a:p>
          </p:txBody>
        </p:sp>
      </p:grp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E760368-E8FD-CB3A-AEE4-B9BAF4D45B10}"/>
              </a:ext>
            </a:extLst>
          </p:cNvPr>
          <p:cNvCxnSpPr>
            <a:stCxn id="4" idx="3"/>
            <a:endCxn id="14" idx="1"/>
          </p:cNvCxnSpPr>
          <p:nvPr/>
        </p:nvCxnSpPr>
        <p:spPr>
          <a:xfrm flipV="1">
            <a:off x="2342676" y="2905984"/>
            <a:ext cx="61670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A1140D7-7EF4-322C-639E-7C8A94729169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3789981" y="2905983"/>
            <a:ext cx="601346" cy="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461FEF7-A3EC-220B-ED66-307D8B11DAA4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5206575" y="2905983"/>
            <a:ext cx="647413" cy="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4AAC512F-E134-A5E9-6C01-607038B44995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5088815" y="2905982"/>
            <a:ext cx="1580421" cy="2019103"/>
          </a:xfrm>
          <a:prstGeom prst="bentConnector4">
            <a:avLst>
              <a:gd name="adj1" fmla="val -14465"/>
              <a:gd name="adj2" fmla="val 496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AA921AB-4638-19D3-928F-86EE6C68C489}"/>
              </a:ext>
            </a:extLst>
          </p:cNvPr>
          <p:cNvSpPr/>
          <p:nvPr/>
        </p:nvSpPr>
        <p:spPr>
          <a:xfrm>
            <a:off x="2243401" y="2475824"/>
            <a:ext cx="815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Addr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8AEC1E8-A41F-2F50-8FD8-C6497AA1A704}"/>
              </a:ext>
            </a:extLst>
          </p:cNvPr>
          <p:cNvSpPr/>
          <p:nvPr/>
        </p:nvSpPr>
        <p:spPr>
          <a:xfrm>
            <a:off x="3659995" y="2475824"/>
            <a:ext cx="815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Addr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5AA5CF2-CCE1-F296-AC2C-142EA269D32D}"/>
              </a:ext>
            </a:extLst>
          </p:cNvPr>
          <p:cNvSpPr/>
          <p:nvPr/>
        </p:nvSpPr>
        <p:spPr>
          <a:xfrm>
            <a:off x="5088815" y="2475824"/>
            <a:ext cx="815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Addr</a:t>
            </a:r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403E947-88D6-7002-393A-E59901BD5181}"/>
              </a:ext>
            </a:extLst>
          </p:cNvPr>
          <p:cNvSpPr/>
          <p:nvPr/>
        </p:nvSpPr>
        <p:spPr>
          <a:xfrm>
            <a:off x="6551477" y="2475824"/>
            <a:ext cx="815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/>
              <a:t>Addr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080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D48001-C1E9-B00C-4A22-3540A3823C36}"/>
              </a:ext>
            </a:extLst>
          </p:cNvPr>
          <p:cNvSpPr txBox="1"/>
          <p:nvPr/>
        </p:nvSpPr>
        <p:spPr>
          <a:xfrm>
            <a:off x="943722" y="1898605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memory address</a:t>
            </a:r>
            <a:endParaRPr lang="zh-TW" altLang="en-US" sz="20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A28E6B1-C1E2-41F1-6BA6-9C1BCF5F924E}"/>
              </a:ext>
            </a:extLst>
          </p:cNvPr>
          <p:cNvGrpSpPr/>
          <p:nvPr/>
        </p:nvGrpSpPr>
        <p:grpSpPr>
          <a:xfrm>
            <a:off x="1530035" y="3003018"/>
            <a:ext cx="8455937" cy="708903"/>
            <a:chOff x="1548143" y="2966804"/>
            <a:chExt cx="8347106" cy="6622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C05FA17-E71F-C858-B89D-F73FC0C90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17" t="56237" r="33234" b="39934"/>
            <a:stretch/>
          </p:blipFill>
          <p:spPr>
            <a:xfrm>
              <a:off x="1548143" y="3228945"/>
              <a:ext cx="8347106" cy="40011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6BA5FC7-EF00-0652-9602-4249BD99D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8" t="16766" r="33383" b="80726"/>
            <a:stretch/>
          </p:blipFill>
          <p:spPr>
            <a:xfrm>
              <a:off x="1548143" y="2966804"/>
              <a:ext cx="8347106" cy="262141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6FD1F2A-9C62-46CC-A90E-2911622AEBD6}"/>
              </a:ext>
            </a:extLst>
          </p:cNvPr>
          <p:cNvSpPr/>
          <p:nvPr/>
        </p:nvSpPr>
        <p:spPr>
          <a:xfrm>
            <a:off x="6518053" y="3003018"/>
            <a:ext cx="788094" cy="708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62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D48001-C1E9-B00C-4A22-3540A3823C36}"/>
              </a:ext>
            </a:extLst>
          </p:cNvPr>
          <p:cNvSpPr txBox="1"/>
          <p:nvPr/>
        </p:nvSpPr>
        <p:spPr>
          <a:xfrm>
            <a:off x="838200" y="1623985"/>
            <a:ext cx="7296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load-byte data  - Generate golden data</a:t>
            </a:r>
            <a:endParaRPr lang="zh-TW" altLang="en-US" sz="20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7931555-046B-AFF1-700E-102D7C3D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4" y="2280384"/>
            <a:ext cx="4276795" cy="39208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FCDAC43-995A-7068-FBF7-873504BFE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579" y="3195123"/>
            <a:ext cx="5588221" cy="173554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67A9078-0F1B-E7E7-0513-A0AC2196903F}"/>
              </a:ext>
            </a:extLst>
          </p:cNvPr>
          <p:cNvSpPr/>
          <p:nvPr/>
        </p:nvSpPr>
        <p:spPr>
          <a:xfrm>
            <a:off x="6467822" y="5854897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Get original load data from memory</a:t>
            </a:r>
            <a:endParaRPr lang="zh-TW" altLang="en-US" dirty="0"/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2DE93E85-D03D-A6E5-772F-7FDDA8961700}"/>
              </a:ext>
            </a:extLst>
          </p:cNvPr>
          <p:cNvSpPr/>
          <p:nvPr/>
        </p:nvSpPr>
        <p:spPr>
          <a:xfrm>
            <a:off x="6460405" y="5817263"/>
            <a:ext cx="3532741" cy="444600"/>
          </a:xfrm>
          <a:prstGeom prst="borderCallout1">
            <a:avLst>
              <a:gd name="adj1" fmla="val 64141"/>
              <a:gd name="adj2" fmla="val -4141"/>
              <a:gd name="adj3" fmla="val -432"/>
              <a:gd name="adj4" fmla="val -2428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70BA34-E3FE-B30A-E193-E58402B3924A}"/>
              </a:ext>
            </a:extLst>
          </p:cNvPr>
          <p:cNvSpPr/>
          <p:nvPr/>
        </p:nvSpPr>
        <p:spPr>
          <a:xfrm>
            <a:off x="1685580" y="5684704"/>
            <a:ext cx="3910989" cy="286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55079CAD-A4C7-BF81-8D2A-5FB3C91149DA}"/>
              </a:ext>
            </a:extLst>
          </p:cNvPr>
          <p:cNvSpPr/>
          <p:nvPr/>
        </p:nvSpPr>
        <p:spPr>
          <a:xfrm>
            <a:off x="8383349" y="2411393"/>
            <a:ext cx="3076483" cy="444600"/>
          </a:xfrm>
          <a:prstGeom prst="borderCallout1">
            <a:avLst>
              <a:gd name="adj1" fmla="val 64141"/>
              <a:gd name="adj2" fmla="val -4141"/>
              <a:gd name="adj3" fmla="val 210192"/>
              <a:gd name="adj4" fmla="val -2521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391856-DB3D-746A-34C9-532C20BC0FFB}"/>
              </a:ext>
            </a:extLst>
          </p:cNvPr>
          <p:cNvSpPr/>
          <p:nvPr/>
        </p:nvSpPr>
        <p:spPr>
          <a:xfrm>
            <a:off x="8383349" y="2471560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Generate load-byte golden 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5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5" grpId="0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D48001-C1E9-B00C-4A22-3540A3823C36}"/>
              </a:ext>
            </a:extLst>
          </p:cNvPr>
          <p:cNvSpPr txBox="1"/>
          <p:nvPr/>
        </p:nvSpPr>
        <p:spPr>
          <a:xfrm>
            <a:off x="943721" y="1898605"/>
            <a:ext cx="836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load-byte data – property assertion</a:t>
            </a:r>
            <a:endParaRPr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525091-1426-19C3-E0A3-40C69A34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16" y="2559186"/>
            <a:ext cx="6818710" cy="13934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B9BF51E-232A-6E00-F6B1-1FDBA199FCDD}"/>
              </a:ext>
            </a:extLst>
          </p:cNvPr>
          <p:cNvSpPr txBox="1"/>
          <p:nvPr/>
        </p:nvSpPr>
        <p:spPr>
          <a:xfrm>
            <a:off x="943720" y="4394216"/>
            <a:ext cx="836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load-byte data – assumption</a:t>
            </a:r>
            <a:endParaRPr lang="zh-TW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8F42D3-9DD1-F485-F8B2-C968B59A7D99}"/>
              </a:ext>
            </a:extLst>
          </p:cNvPr>
          <p:cNvSpPr/>
          <p:nvPr/>
        </p:nvSpPr>
        <p:spPr>
          <a:xfrm>
            <a:off x="7293947" y="1691861"/>
            <a:ext cx="4185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Compare load data of DUV with golden data at WB stage</a:t>
            </a:r>
            <a:endParaRPr lang="zh-TW" altLang="en-US" dirty="0"/>
          </a:p>
        </p:txBody>
      </p:sp>
      <p:sp>
        <p:nvSpPr>
          <p:cNvPr id="10" name="圖說文字: 直線 9">
            <a:extLst>
              <a:ext uri="{FF2B5EF4-FFF2-40B4-BE49-F238E27FC236}">
                <a16:creationId xmlns:a16="http://schemas.microsoft.com/office/drawing/2014/main" id="{F4A60119-CE57-0284-F718-26B6D12EDD29}"/>
              </a:ext>
            </a:extLst>
          </p:cNvPr>
          <p:cNvSpPr/>
          <p:nvPr/>
        </p:nvSpPr>
        <p:spPr>
          <a:xfrm>
            <a:off x="7204114" y="1630838"/>
            <a:ext cx="4044165" cy="792873"/>
          </a:xfrm>
          <a:prstGeom prst="borderCallout1">
            <a:avLst>
              <a:gd name="adj1" fmla="val 64141"/>
              <a:gd name="adj2" fmla="val -4141"/>
              <a:gd name="adj3" fmla="val 167003"/>
              <a:gd name="adj4" fmla="val -2492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A3D55E-7CD1-F3F3-D33F-006E51B9B0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68" t="56772" r="13590" b="36732"/>
          <a:stretch/>
        </p:blipFill>
        <p:spPr>
          <a:xfrm>
            <a:off x="1347516" y="5002243"/>
            <a:ext cx="10557791" cy="65248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9C40D5D-01D7-F9C9-BA86-90D9D8D0F5C7}"/>
              </a:ext>
            </a:extLst>
          </p:cNvPr>
          <p:cNvSpPr/>
          <p:nvPr/>
        </p:nvSpPr>
        <p:spPr>
          <a:xfrm>
            <a:off x="7096226" y="5810299"/>
            <a:ext cx="3324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Assume memory always accept </a:t>
            </a:r>
            <a:endParaRPr lang="zh-TW" altLang="en-US" dirty="0"/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59DE01D3-DCC6-EE5D-5BD9-3D868552924A}"/>
              </a:ext>
            </a:extLst>
          </p:cNvPr>
          <p:cNvSpPr/>
          <p:nvPr/>
        </p:nvSpPr>
        <p:spPr>
          <a:xfrm>
            <a:off x="7007371" y="5790361"/>
            <a:ext cx="3206458" cy="430355"/>
          </a:xfrm>
          <a:prstGeom prst="borderCallout1">
            <a:avLst>
              <a:gd name="adj1" fmla="val 64141"/>
              <a:gd name="adj2" fmla="val -4141"/>
              <a:gd name="adj3" fmla="val -50675"/>
              <a:gd name="adj4" fmla="val -2067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77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8692156-20ED-10D6-1C3D-AE8AD78C382F}"/>
              </a:ext>
            </a:extLst>
          </p:cNvPr>
          <p:cNvSpPr txBox="1"/>
          <p:nvPr/>
        </p:nvSpPr>
        <p:spPr>
          <a:xfrm>
            <a:off x="838200" y="1899406"/>
            <a:ext cx="7296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Check load-byte data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1463F6B-C13C-2810-625D-B1FF14EC5D26}"/>
              </a:ext>
            </a:extLst>
          </p:cNvPr>
          <p:cNvGrpSpPr/>
          <p:nvPr/>
        </p:nvGrpSpPr>
        <p:grpSpPr>
          <a:xfrm>
            <a:off x="1868031" y="3086221"/>
            <a:ext cx="8455937" cy="685557"/>
            <a:chOff x="1868030" y="3148393"/>
            <a:chExt cx="8455937" cy="68555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DEBC7F-D81B-1431-63CB-2B9FB5EA3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8" t="43293" r="33275" b="52874"/>
            <a:stretch/>
          </p:blipFill>
          <p:spPr>
            <a:xfrm>
              <a:off x="1868030" y="3429000"/>
              <a:ext cx="8455937" cy="40495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29DD36B-0F29-F37A-207C-B3284BD4E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8" t="16766" r="33383" b="80726"/>
            <a:stretch/>
          </p:blipFill>
          <p:spPr>
            <a:xfrm>
              <a:off x="1868030" y="3148393"/>
              <a:ext cx="8455937" cy="280607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165F2A91-185D-E128-1234-EDAB52CC8350}"/>
              </a:ext>
            </a:extLst>
          </p:cNvPr>
          <p:cNvSpPr/>
          <p:nvPr/>
        </p:nvSpPr>
        <p:spPr>
          <a:xfrm>
            <a:off x="6871579" y="3086221"/>
            <a:ext cx="769545" cy="708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15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LBU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A32536-378C-A349-CEC8-B84612C0519C}"/>
              </a:ext>
            </a:extLst>
          </p:cNvPr>
          <p:cNvSpPr txBox="1"/>
          <p:nvPr/>
        </p:nvSpPr>
        <p:spPr>
          <a:xfrm>
            <a:off x="838200" y="1639205"/>
            <a:ext cx="3680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Accuracy of Written-back Data</a:t>
            </a:r>
            <a:endParaRPr lang="zh-TW" altLang="en-US" sz="28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B2A4490-398A-392C-B59E-C833752A4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55" y="2187805"/>
            <a:ext cx="5247963" cy="21182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CDC7058-DCED-7C71-6357-9A4F007A5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955" y="4549803"/>
            <a:ext cx="5600503" cy="15043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B853FA-1765-FA23-B040-485566B5DDD1}"/>
              </a:ext>
            </a:extLst>
          </p:cNvPr>
          <p:cNvSpPr/>
          <p:nvPr/>
        </p:nvSpPr>
        <p:spPr>
          <a:xfrm>
            <a:off x="7399468" y="4214389"/>
            <a:ext cx="4185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Compare write back data of DUV with the data in register file next WB stage</a:t>
            </a:r>
            <a:endParaRPr lang="zh-TW" altLang="en-US" dirty="0"/>
          </a:p>
        </p:txBody>
      </p:sp>
      <p:sp>
        <p:nvSpPr>
          <p:cNvPr id="6" name="圖說文字: 直線 5">
            <a:extLst>
              <a:ext uri="{FF2B5EF4-FFF2-40B4-BE49-F238E27FC236}">
                <a16:creationId xmlns:a16="http://schemas.microsoft.com/office/drawing/2014/main" id="{B8229A44-4194-B51B-5A21-7DEC333636CF}"/>
              </a:ext>
            </a:extLst>
          </p:cNvPr>
          <p:cNvSpPr/>
          <p:nvPr/>
        </p:nvSpPr>
        <p:spPr>
          <a:xfrm>
            <a:off x="7309635" y="4153366"/>
            <a:ext cx="4275521" cy="792873"/>
          </a:xfrm>
          <a:prstGeom prst="borderCallout1">
            <a:avLst>
              <a:gd name="adj1" fmla="val 64141"/>
              <a:gd name="adj2" fmla="val -4141"/>
              <a:gd name="adj3" fmla="val 167003"/>
              <a:gd name="adj4" fmla="val -2492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43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A11475-B1D5-6309-D580-39210F2B6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24" y="2049978"/>
            <a:ext cx="4870799" cy="135503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DB7DB75-8BA3-B96D-5E15-9DEDF81DA18F}"/>
              </a:ext>
            </a:extLst>
          </p:cNvPr>
          <p:cNvSpPr txBox="1"/>
          <p:nvPr/>
        </p:nvSpPr>
        <p:spPr>
          <a:xfrm>
            <a:off x="992883" y="1530648"/>
            <a:ext cx="297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BGE Instruction Trigger</a:t>
            </a:r>
            <a:endParaRPr lang="zh-TW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B206BB-9744-037A-6A90-4D5919F35C92}"/>
              </a:ext>
            </a:extLst>
          </p:cNvPr>
          <p:cNvSpPr/>
          <p:nvPr/>
        </p:nvSpPr>
        <p:spPr>
          <a:xfrm>
            <a:off x="5000186" y="1373842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WB_stage Instruction</a:t>
            </a:r>
            <a:endParaRPr lang="zh-TW" altLang="en-US" dirty="0"/>
          </a:p>
        </p:txBody>
      </p:sp>
      <p:sp>
        <p:nvSpPr>
          <p:cNvPr id="8" name="圖說文字: 直線 7">
            <a:extLst>
              <a:ext uri="{FF2B5EF4-FFF2-40B4-BE49-F238E27FC236}">
                <a16:creationId xmlns:a16="http://schemas.microsoft.com/office/drawing/2014/main" id="{BF3802C0-B041-A04A-E62A-A72C5BAE5140}"/>
              </a:ext>
            </a:extLst>
          </p:cNvPr>
          <p:cNvSpPr/>
          <p:nvPr/>
        </p:nvSpPr>
        <p:spPr>
          <a:xfrm>
            <a:off x="5040495" y="1285834"/>
            <a:ext cx="2111009" cy="519868"/>
          </a:xfrm>
          <a:prstGeom prst="borderCallout1">
            <a:avLst>
              <a:gd name="adj1" fmla="val 64141"/>
              <a:gd name="adj2" fmla="val -4141"/>
              <a:gd name="adj3" fmla="val 173022"/>
              <a:gd name="adj4" fmla="val -3414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13DD883-D4AC-0BF3-9A4A-FCF503D5B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680" y="4077198"/>
            <a:ext cx="3628949" cy="264672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7470963-4AEC-A482-2D8C-DD65E415DB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" b="3282"/>
          <a:stretch/>
        </p:blipFill>
        <p:spPr>
          <a:xfrm>
            <a:off x="5067456" y="4543846"/>
            <a:ext cx="5965520" cy="1756726"/>
          </a:xfrm>
          <a:prstGeom prst="rect">
            <a:avLst/>
          </a:prstGeom>
          <a:blipFill dpi="0" rotWithShape="1">
            <a:blip r:embed="rId6">
              <a:alphaModFix amt="4000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846B9A2A-D694-0EAE-818A-C6D973DDFA91}"/>
              </a:ext>
            </a:extLst>
          </p:cNvPr>
          <p:cNvSpPr txBox="1"/>
          <p:nvPr/>
        </p:nvSpPr>
        <p:spPr>
          <a:xfrm>
            <a:off x="992883" y="3674179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Branch pc pipe 2 stage</a:t>
            </a:r>
            <a:endParaRPr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C23069-5A56-8E11-DEE3-EAA08392B0B7}"/>
              </a:ext>
            </a:extLst>
          </p:cNvPr>
          <p:cNvSpPr txBox="1"/>
          <p:nvPr/>
        </p:nvSpPr>
        <p:spPr>
          <a:xfrm>
            <a:off x="9537007" y="4785169"/>
            <a:ext cx="785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Branch pc3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7AF964-1734-0A7C-F15E-84EB86D12698}"/>
              </a:ext>
            </a:extLst>
          </p:cNvPr>
          <p:cNvSpPr txBox="1"/>
          <p:nvPr/>
        </p:nvSpPr>
        <p:spPr>
          <a:xfrm>
            <a:off x="10201766" y="4785169"/>
            <a:ext cx="785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Branch pc4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818037-DB54-4B32-A479-CE6144C0EC28}"/>
              </a:ext>
            </a:extLst>
          </p:cNvPr>
          <p:cNvSpPr/>
          <p:nvPr/>
        </p:nvSpPr>
        <p:spPr>
          <a:xfrm>
            <a:off x="2990526" y="2190170"/>
            <a:ext cx="3039297" cy="117944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2021D3-BD90-421F-8AE2-E14B586B21E2}"/>
              </a:ext>
            </a:extLst>
          </p:cNvPr>
          <p:cNvSpPr/>
          <p:nvPr/>
        </p:nvSpPr>
        <p:spPr>
          <a:xfrm>
            <a:off x="1204680" y="4074289"/>
            <a:ext cx="3628949" cy="12530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FC7054-7A0B-474D-8876-9A06C20B1C4C}"/>
              </a:ext>
            </a:extLst>
          </p:cNvPr>
          <p:cNvSpPr/>
          <p:nvPr/>
        </p:nvSpPr>
        <p:spPr>
          <a:xfrm>
            <a:off x="1204680" y="5400675"/>
            <a:ext cx="3628949" cy="1320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54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7" grpId="0"/>
      <p:bldP spid="4" grpId="0"/>
      <p:bldP spid="4" grpId="1"/>
      <p:bldP spid="9" grpId="0"/>
      <p:bldP spid="10" grpId="0" animBg="1"/>
      <p:bldP spid="11" grpId="0" animBg="1"/>
      <p:bldP spid="11" grpId="1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7528" y="298158"/>
            <a:ext cx="10515600" cy="1325563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311D66E7-FE75-461B-924E-5ACDE6B34D03}"/>
              </a:ext>
            </a:extLst>
          </p:cNvPr>
          <p:cNvSpPr txBox="1">
            <a:spLocks/>
          </p:cNvSpPr>
          <p:nvPr/>
        </p:nvSpPr>
        <p:spPr>
          <a:xfrm>
            <a:off x="838200" y="16237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Pipeline Follower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Assumptions for All Instruction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Assertion Design for Verifying ISA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FIFO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ANDI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AUIPC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LBU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BGE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Trojan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Other Trojan</a:t>
            </a:r>
          </a:p>
        </p:txBody>
      </p:sp>
    </p:spTree>
    <p:extLst>
      <p:ext uri="{BB962C8B-B14F-4D97-AF65-F5344CB8AC3E}">
        <p14:creationId xmlns:p14="http://schemas.microsoft.com/office/powerpoint/2010/main" val="150834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268B76A-B68A-BD58-D3CB-86A89925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A5B088-5D61-87C8-E09E-2AE5B7D9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16" name="Picture 4" descr="未提供說明。">
            <a:extLst>
              <a:ext uri="{FF2B5EF4-FFF2-40B4-BE49-F238E27FC236}">
                <a16:creationId xmlns:a16="http://schemas.microsoft.com/office/drawing/2014/main" id="{8D16A57B-DC66-DCA7-7360-E8FFCD15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518" y="4819382"/>
            <a:ext cx="7636682" cy="16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1205AB5-8B7C-10C3-03F0-EF2CF0FFBF37}"/>
              </a:ext>
            </a:extLst>
          </p:cNvPr>
          <p:cNvSpPr txBox="1"/>
          <p:nvPr/>
        </p:nvSpPr>
        <p:spPr>
          <a:xfrm>
            <a:off x="992883" y="4329669"/>
            <a:ext cx="275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Accuracy of  BGE PC</a:t>
            </a:r>
            <a:endParaRPr lang="zh-TW" altLang="en-US" sz="2800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F522F41-3E9B-2424-105B-BFCFBEBEC312}"/>
              </a:ext>
            </a:extLst>
          </p:cNvPr>
          <p:cNvGrpSpPr/>
          <p:nvPr/>
        </p:nvGrpSpPr>
        <p:grpSpPr>
          <a:xfrm>
            <a:off x="992882" y="1501423"/>
            <a:ext cx="10360917" cy="2555190"/>
            <a:chOff x="2592210" y="463503"/>
            <a:chExt cx="8761590" cy="2092867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B51D9D0-F301-5DDF-4A21-D016D2B1F071}"/>
                </a:ext>
              </a:extLst>
            </p:cNvPr>
            <p:cNvSpPr txBox="1"/>
            <p:nvPr/>
          </p:nvSpPr>
          <p:spPr>
            <a:xfrm>
              <a:off x="2592210" y="463503"/>
              <a:ext cx="1507655" cy="327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000" dirty="0" err="1"/>
                <a:t>Golden_data</a:t>
              </a:r>
              <a:endParaRPr lang="zh-TW" altLang="en-US" sz="2000" dirty="0"/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A69907D7-16A3-EB97-7125-8F963CA59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8351" y="1735040"/>
              <a:ext cx="8595449" cy="82133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CBF3DF4-5F04-7938-3727-9C29D8AC9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8351" y="899635"/>
              <a:ext cx="8595449" cy="640145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A98B21E-1B0E-4D70-9D21-A66B2CD63B67}"/>
              </a:ext>
            </a:extLst>
          </p:cNvPr>
          <p:cNvSpPr/>
          <p:nvPr/>
        </p:nvSpPr>
        <p:spPr>
          <a:xfrm>
            <a:off x="1799248" y="2018023"/>
            <a:ext cx="6057900" cy="2102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C12AF5-8548-DB3C-EFAD-49E1BC398FDB}"/>
              </a:ext>
            </a:extLst>
          </p:cNvPr>
          <p:cNvSpPr/>
          <p:nvPr/>
        </p:nvSpPr>
        <p:spPr>
          <a:xfrm>
            <a:off x="1189349" y="2368892"/>
            <a:ext cx="10164449" cy="4307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68B6B6-4B5E-3EA8-9E8A-F9DB7B24B4D8}"/>
              </a:ext>
            </a:extLst>
          </p:cNvPr>
          <p:cNvSpPr/>
          <p:nvPr/>
        </p:nvSpPr>
        <p:spPr>
          <a:xfrm>
            <a:off x="1202519" y="3037831"/>
            <a:ext cx="10151280" cy="4307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C9B5ABA-8938-D7D9-6BA7-A736AA5F6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059" y="4212304"/>
            <a:ext cx="2583521" cy="20385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FB947F8-3E97-EA39-8301-0DB4DAEBBC0E}"/>
              </a:ext>
            </a:extLst>
          </p:cNvPr>
          <p:cNvSpPr/>
          <p:nvPr/>
        </p:nvSpPr>
        <p:spPr>
          <a:xfrm>
            <a:off x="1189349" y="3574080"/>
            <a:ext cx="6667799" cy="4307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06F020-7318-A560-4EE2-C48903C61427}"/>
              </a:ext>
            </a:extLst>
          </p:cNvPr>
          <p:cNvSpPr/>
          <p:nvPr/>
        </p:nvSpPr>
        <p:spPr>
          <a:xfrm>
            <a:off x="1202518" y="4815238"/>
            <a:ext cx="7636682" cy="1659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82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11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209F64E-BAA0-9894-5B0B-559ABE71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771E21-707F-61EA-6793-0B0243BC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0C42817D-3C37-73CD-9589-DE6D0907E96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4" t="16729" r="31437" b="68639"/>
          <a:stretch/>
        </p:blipFill>
        <p:spPr bwMode="auto">
          <a:xfrm>
            <a:off x="832909" y="1467521"/>
            <a:ext cx="8287203" cy="121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未提供說明。">
            <a:extLst>
              <a:ext uri="{FF2B5EF4-FFF2-40B4-BE49-F238E27FC236}">
                <a16:creationId xmlns:a16="http://schemas.microsoft.com/office/drawing/2014/main" id="{CC4BD273-9C49-0A25-BD1D-C5E68347F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53"/>
          <a:stretch/>
        </p:blipFill>
        <p:spPr bwMode="auto">
          <a:xfrm>
            <a:off x="832909" y="3223464"/>
            <a:ext cx="8376269" cy="85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551CC0D-88EB-1BC2-8617-DC08A8E4AA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92" t="3740" r="41597" b="90011"/>
          <a:stretch/>
        </p:blipFill>
        <p:spPr>
          <a:xfrm>
            <a:off x="832909" y="4572565"/>
            <a:ext cx="8281912" cy="71183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14C8F0C-44E6-61A5-78C9-F53B49C0F127}"/>
              </a:ext>
            </a:extLst>
          </p:cNvPr>
          <p:cNvSpPr/>
          <p:nvPr/>
        </p:nvSpPr>
        <p:spPr>
          <a:xfrm>
            <a:off x="5082002" y="1630680"/>
            <a:ext cx="582198" cy="180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F2B8F8-72EB-83EB-7206-A13BC223C11B}"/>
              </a:ext>
            </a:extLst>
          </p:cNvPr>
          <p:cNvSpPr/>
          <p:nvPr/>
        </p:nvSpPr>
        <p:spPr>
          <a:xfrm>
            <a:off x="4914129" y="4572565"/>
            <a:ext cx="678951" cy="265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18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FF7DAC-1C6F-40AF-BA05-A946CC4C1C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331" y="1690688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Pipeline Follower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Assumptions for All Instruction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Assertion Design for Verifying ISA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FIFO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ANDI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AUIPC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LBU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BGE</a:t>
            </a:r>
          </a:p>
          <a:p>
            <a:r>
              <a:rPr lang="en-US" altLang="zh-TW" dirty="0"/>
              <a:t>Trojan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Other Trojan</a:t>
            </a:r>
          </a:p>
        </p:txBody>
      </p:sp>
    </p:spTree>
    <p:extLst>
      <p:ext uri="{BB962C8B-B14F-4D97-AF65-F5344CB8AC3E}">
        <p14:creationId xmlns:p14="http://schemas.microsoft.com/office/powerpoint/2010/main" val="1642785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Trojan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4BF7D7-96DE-A148-98F9-459616B7F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8" b="21285"/>
          <a:stretch/>
        </p:blipFill>
        <p:spPr>
          <a:xfrm>
            <a:off x="75676" y="1379010"/>
            <a:ext cx="11987877" cy="23054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137F1F8-B7C8-D89B-2FFC-312551279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" y="4136287"/>
            <a:ext cx="11894651" cy="4525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9CC3D1-1F12-0A65-6042-A3BFB8499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7" y="4588801"/>
            <a:ext cx="4028964" cy="1861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79FACD-8379-7227-8B6A-5D7D54A1051F}"/>
              </a:ext>
            </a:extLst>
          </p:cNvPr>
          <p:cNvSpPr/>
          <p:nvPr/>
        </p:nvSpPr>
        <p:spPr>
          <a:xfrm>
            <a:off x="4231640" y="2371732"/>
            <a:ext cx="4058920" cy="160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0C97F5-63D8-F9DA-7B88-3A5492950EB6}"/>
              </a:ext>
            </a:extLst>
          </p:cNvPr>
          <p:cNvSpPr/>
          <p:nvPr/>
        </p:nvSpPr>
        <p:spPr>
          <a:xfrm>
            <a:off x="4231640" y="2878567"/>
            <a:ext cx="4058920" cy="160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470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B75815D-487D-D79A-459E-3067AA78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Trojan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25E840-1D23-1DDD-3E12-E4688DF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D23999-E895-10A8-6044-DBA750176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 r="1"/>
          <a:stretch/>
        </p:blipFill>
        <p:spPr>
          <a:xfrm>
            <a:off x="5764107" y="1892159"/>
            <a:ext cx="5082553" cy="28482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C65F9E-38C4-8AE5-9508-A34F3658C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08"/>
          <a:stretch/>
        </p:blipFill>
        <p:spPr>
          <a:xfrm>
            <a:off x="360001" y="1892159"/>
            <a:ext cx="4482932" cy="284827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93FFAE-8C40-E5B8-4956-DC9343FADE52}"/>
              </a:ext>
            </a:extLst>
          </p:cNvPr>
          <p:cNvSpPr txBox="1"/>
          <p:nvPr/>
        </p:nvSpPr>
        <p:spPr>
          <a:xfrm>
            <a:off x="360001" y="4745763"/>
            <a:ext cx="1131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original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166BC06-5974-D15C-3382-58B821BA9E94}"/>
              </a:ext>
            </a:extLst>
          </p:cNvPr>
          <p:cNvSpPr txBox="1"/>
          <p:nvPr/>
        </p:nvSpPr>
        <p:spPr>
          <a:xfrm>
            <a:off x="5662506" y="4745763"/>
            <a:ext cx="1131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trojan</a:t>
            </a:r>
            <a:endParaRPr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3F6CACC-0A32-3112-0185-B38583E3E5BD}"/>
              </a:ext>
            </a:extLst>
          </p:cNvPr>
          <p:cNvSpPr txBox="1"/>
          <p:nvPr/>
        </p:nvSpPr>
        <p:spPr>
          <a:xfrm>
            <a:off x="2147960" y="5348335"/>
            <a:ext cx="6275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Percentage of HT =(19701-19678)/19648</a:t>
            </a:r>
            <a:r>
              <a:rPr lang="zh-TW" altLang="en-US" sz="2000" dirty="0">
                <a:solidFill>
                  <a:srgbClr val="FF0000"/>
                </a:solidFill>
              </a:rPr>
              <a:t>*</a:t>
            </a:r>
            <a:r>
              <a:rPr lang="en-US" altLang="zh-TW" sz="2000" dirty="0">
                <a:solidFill>
                  <a:srgbClr val="FF0000"/>
                </a:solidFill>
              </a:rPr>
              <a:t>100= 0.11%</a:t>
            </a:r>
          </a:p>
        </p:txBody>
      </p:sp>
    </p:spTree>
    <p:extLst>
      <p:ext uri="{BB962C8B-B14F-4D97-AF65-F5344CB8AC3E}">
        <p14:creationId xmlns:p14="http://schemas.microsoft.com/office/powerpoint/2010/main" val="308284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CD7069D6-8A53-4513-9EA1-33A8EAF402B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90688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Pipeline Follower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Assumptions for All Instruction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Assertion Design for Verifying ISA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FIFO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ANDI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AUIPC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LBU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BGE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Trojan</a:t>
            </a:r>
          </a:p>
          <a:p>
            <a:r>
              <a:rPr lang="en-US" altLang="zh-TW" dirty="0"/>
              <a:t>Other Trojan</a:t>
            </a:r>
          </a:p>
        </p:txBody>
      </p:sp>
    </p:spTree>
    <p:extLst>
      <p:ext uri="{BB962C8B-B14F-4D97-AF65-F5344CB8AC3E}">
        <p14:creationId xmlns:p14="http://schemas.microsoft.com/office/powerpoint/2010/main" val="2822253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B75815D-487D-D79A-459E-3067AA78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Trojan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25E840-1D23-1DDD-3E12-E4688DF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2ABF3-B50D-3A0C-B6C7-2B3837787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" t="17029"/>
          <a:stretch/>
        </p:blipFill>
        <p:spPr>
          <a:xfrm>
            <a:off x="1342691" y="2352152"/>
            <a:ext cx="10139499" cy="334273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45AC70E-46EB-4F75-2DD6-C8681E30837D}"/>
              </a:ext>
            </a:extLst>
          </p:cNvPr>
          <p:cNvSpPr txBox="1"/>
          <p:nvPr/>
        </p:nvSpPr>
        <p:spPr>
          <a:xfrm>
            <a:off x="1205826" y="1690688"/>
            <a:ext cx="8113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All properties depending on register file are not proven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6872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B75815D-487D-D79A-459E-3067AA78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Trojan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25E840-1D23-1DDD-3E12-E4688DF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5D3F4F9-1B60-FB39-50AC-93272602E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5" t="30357" r="69836" b="42237"/>
          <a:stretch/>
        </p:blipFill>
        <p:spPr>
          <a:xfrm>
            <a:off x="1086561" y="2362254"/>
            <a:ext cx="10267239" cy="332252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CD0B61-64B6-3C1A-4897-6D098D008555}"/>
              </a:ext>
            </a:extLst>
          </p:cNvPr>
          <p:cNvSpPr/>
          <p:nvPr/>
        </p:nvSpPr>
        <p:spPr>
          <a:xfrm>
            <a:off x="1086561" y="4574785"/>
            <a:ext cx="10267238" cy="571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28DC63-DB70-F893-87B1-A1F118701548}"/>
              </a:ext>
            </a:extLst>
          </p:cNvPr>
          <p:cNvSpPr txBox="1"/>
          <p:nvPr/>
        </p:nvSpPr>
        <p:spPr>
          <a:xfrm>
            <a:off x="1205826" y="1690688"/>
            <a:ext cx="8113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Data is not written back to register file correctly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745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18871-8FAF-4E9D-FA49-59B9DEB7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9601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Thank You For Listening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06A035E-E479-050A-4B78-949D57E4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96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6155" y="256695"/>
            <a:ext cx="10515600" cy="1325563"/>
          </a:xfrm>
        </p:spPr>
        <p:txBody>
          <a:bodyPr/>
          <a:lstStyle/>
          <a:p>
            <a:r>
              <a:rPr lang="en-US" altLang="zh-TW" dirty="0"/>
              <a:t>Pipeline Follower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C267BC-DD0E-4285-83D4-5628CBAD12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" b="3282"/>
          <a:stretch/>
        </p:blipFill>
        <p:spPr>
          <a:xfrm>
            <a:off x="290212" y="1471337"/>
            <a:ext cx="9624298" cy="2834163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4CEF26-15A7-4DBC-A7ED-BAC7D70B0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283" y="4449388"/>
            <a:ext cx="8250044" cy="1638300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C522D131-5BB0-4CC8-9EBD-786F3172C516}"/>
              </a:ext>
            </a:extLst>
          </p:cNvPr>
          <p:cNvGrpSpPr/>
          <p:nvPr/>
        </p:nvGrpSpPr>
        <p:grpSpPr>
          <a:xfrm>
            <a:off x="4552115" y="2693797"/>
            <a:ext cx="1957756" cy="2073647"/>
            <a:chOff x="5382068" y="2680477"/>
            <a:chExt cx="1957756" cy="2073647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D343A40-9207-4284-A6CB-50AE9F7217D6}"/>
                </a:ext>
              </a:extLst>
            </p:cNvPr>
            <p:cNvCxnSpPr>
              <a:cxnSpLocks/>
            </p:cNvCxnSpPr>
            <p:nvPr/>
          </p:nvCxnSpPr>
          <p:spPr>
            <a:xfrm>
              <a:off x="5394594" y="2680477"/>
              <a:ext cx="0" cy="20736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854E4F8-7407-4580-9973-8652BFB3D179}"/>
                </a:ext>
              </a:extLst>
            </p:cNvPr>
            <p:cNvCxnSpPr>
              <a:cxnSpLocks/>
            </p:cNvCxnSpPr>
            <p:nvPr/>
          </p:nvCxnSpPr>
          <p:spPr>
            <a:xfrm>
              <a:off x="5382068" y="4738788"/>
              <a:ext cx="1957756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B1B1DEF-12F8-43AD-AF17-DF452599E3C9}"/>
              </a:ext>
            </a:extLst>
          </p:cNvPr>
          <p:cNvGrpSpPr/>
          <p:nvPr/>
        </p:nvGrpSpPr>
        <p:grpSpPr>
          <a:xfrm>
            <a:off x="4413671" y="3018742"/>
            <a:ext cx="2114989" cy="2532332"/>
            <a:chOff x="5501065" y="2665141"/>
            <a:chExt cx="2114989" cy="2532332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22C4D1F-F9E7-44C3-97A5-6ED652E1B82D}"/>
                </a:ext>
              </a:extLst>
            </p:cNvPr>
            <p:cNvCxnSpPr>
              <a:cxnSpLocks/>
            </p:cNvCxnSpPr>
            <p:nvPr/>
          </p:nvCxnSpPr>
          <p:spPr>
            <a:xfrm>
              <a:off x="5519854" y="2665141"/>
              <a:ext cx="0" cy="253233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F147E0A9-AAF5-4B25-8065-5402A521B94C}"/>
                </a:ext>
              </a:extLst>
            </p:cNvPr>
            <p:cNvCxnSpPr>
              <a:cxnSpLocks/>
            </p:cNvCxnSpPr>
            <p:nvPr/>
          </p:nvCxnSpPr>
          <p:spPr>
            <a:xfrm>
              <a:off x="5501065" y="5184947"/>
              <a:ext cx="2114989" cy="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1FAD98FA-7EC9-4081-A8A1-B6F3A12E51F9}"/>
              </a:ext>
            </a:extLst>
          </p:cNvPr>
          <p:cNvSpPr/>
          <p:nvPr/>
        </p:nvSpPr>
        <p:spPr>
          <a:xfrm>
            <a:off x="7508240" y="3869740"/>
            <a:ext cx="119112" cy="83033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下 26">
            <a:extLst>
              <a:ext uri="{FF2B5EF4-FFF2-40B4-BE49-F238E27FC236}">
                <a16:creationId xmlns:a16="http://schemas.microsoft.com/office/drawing/2014/main" id="{FB1C4847-A4C3-4108-9F31-6470910222FE}"/>
              </a:ext>
            </a:extLst>
          </p:cNvPr>
          <p:cNvSpPr/>
          <p:nvPr/>
        </p:nvSpPr>
        <p:spPr>
          <a:xfrm>
            <a:off x="8566462" y="3869739"/>
            <a:ext cx="119112" cy="83033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EE7B40CE-3095-4BCF-8BC6-BC260D912B23}"/>
              </a:ext>
            </a:extLst>
          </p:cNvPr>
          <p:cNvSpPr/>
          <p:nvPr/>
        </p:nvSpPr>
        <p:spPr>
          <a:xfrm>
            <a:off x="9873743" y="3869739"/>
            <a:ext cx="119112" cy="83033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5F66416-1A17-43CA-B9B7-0D1466718487}"/>
              </a:ext>
            </a:extLst>
          </p:cNvPr>
          <p:cNvSpPr txBox="1"/>
          <p:nvPr/>
        </p:nvSpPr>
        <p:spPr>
          <a:xfrm>
            <a:off x="6741090" y="3669558"/>
            <a:ext cx="797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Stall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Flush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30356D5-3E23-4A72-BA59-0186A6D9BA03}"/>
              </a:ext>
            </a:extLst>
          </p:cNvPr>
          <p:cNvSpPr txBox="1"/>
          <p:nvPr/>
        </p:nvSpPr>
        <p:spPr>
          <a:xfrm>
            <a:off x="4854664" y="4307596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Instruction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32ED88E-F23F-4AF8-A811-28B116C13F2B}"/>
              </a:ext>
            </a:extLst>
          </p:cNvPr>
          <p:cNvSpPr txBox="1"/>
          <p:nvPr/>
        </p:nvSpPr>
        <p:spPr>
          <a:xfrm>
            <a:off x="8663850" y="3669558"/>
            <a:ext cx="797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Stall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Flush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DD95ACC-9F10-404E-84C5-BA3ED277C5D9}"/>
              </a:ext>
            </a:extLst>
          </p:cNvPr>
          <p:cNvSpPr txBox="1"/>
          <p:nvPr/>
        </p:nvSpPr>
        <p:spPr>
          <a:xfrm>
            <a:off x="10035126" y="3669558"/>
            <a:ext cx="797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Stall</a:t>
            </a:r>
          </a:p>
          <a:p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</a:rPr>
              <a:t>Flush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5A43A42-E968-4094-9418-2478056E7EF6}"/>
              </a:ext>
            </a:extLst>
          </p:cNvPr>
          <p:cNvSpPr/>
          <p:nvPr/>
        </p:nvSpPr>
        <p:spPr>
          <a:xfrm>
            <a:off x="4854664" y="4866640"/>
            <a:ext cx="1241309" cy="833118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8DA8A0AA-6A3E-41D2-8B1D-83599B6ACA0C}"/>
              </a:ext>
            </a:extLst>
          </p:cNvPr>
          <p:cNvGrpSpPr/>
          <p:nvPr/>
        </p:nvGrpSpPr>
        <p:grpSpPr>
          <a:xfrm>
            <a:off x="3214196" y="2863121"/>
            <a:ext cx="2046158" cy="3115102"/>
            <a:chOff x="3214196" y="2863121"/>
            <a:chExt cx="2046158" cy="3115102"/>
          </a:xfrm>
        </p:grpSpPr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E2B107CE-BEBC-4D48-9BFD-FB3C6EF28755}"/>
                </a:ext>
              </a:extLst>
            </p:cNvPr>
            <p:cNvCxnSpPr/>
            <p:nvPr/>
          </p:nvCxnSpPr>
          <p:spPr>
            <a:xfrm>
              <a:off x="3230380" y="2863121"/>
              <a:ext cx="0" cy="310296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6410AF5A-0293-4B6B-9DF8-D0DDB58890EF}"/>
                </a:ext>
              </a:extLst>
            </p:cNvPr>
            <p:cNvCxnSpPr/>
            <p:nvPr/>
          </p:nvCxnSpPr>
          <p:spPr>
            <a:xfrm>
              <a:off x="3214196" y="5966085"/>
              <a:ext cx="2046158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5A50B187-B6E4-4880-9FB5-EEF0243DC793}"/>
                </a:ext>
              </a:extLst>
            </p:cNvPr>
            <p:cNvCxnSpPr/>
            <p:nvPr/>
          </p:nvCxnSpPr>
          <p:spPr>
            <a:xfrm flipV="1">
              <a:off x="5252262" y="5711896"/>
              <a:ext cx="0" cy="266327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47D4556-3348-4667-B0C0-D62E5A1F2FD1}"/>
              </a:ext>
            </a:extLst>
          </p:cNvPr>
          <p:cNvSpPr txBox="1"/>
          <p:nvPr/>
        </p:nvSpPr>
        <p:spPr>
          <a:xfrm>
            <a:off x="2245963" y="4757947"/>
            <a:ext cx="797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Push</a:t>
            </a:r>
          </a:p>
          <a:p>
            <a:r>
              <a:rPr lang="en-US" altLang="zh-TW" sz="2000" b="1" dirty="0">
                <a:solidFill>
                  <a:srgbClr val="002060"/>
                </a:solidFill>
              </a:rPr>
              <a:t>Pop</a:t>
            </a:r>
          </a:p>
          <a:p>
            <a:r>
              <a:rPr lang="en-US" altLang="zh-TW" sz="2000" b="1" dirty="0">
                <a:solidFill>
                  <a:srgbClr val="002060"/>
                </a:solidFill>
              </a:rPr>
              <a:t>Flush</a:t>
            </a:r>
          </a:p>
          <a:p>
            <a:r>
              <a:rPr lang="en-US" altLang="zh-TW" sz="2000" b="1" dirty="0">
                <a:solidFill>
                  <a:srgbClr val="002060"/>
                </a:solidFill>
              </a:rPr>
              <a:t>Valid</a:t>
            </a:r>
          </a:p>
        </p:txBody>
      </p:sp>
    </p:spTree>
    <p:extLst>
      <p:ext uri="{BB962C8B-B14F-4D97-AF65-F5344CB8AC3E}">
        <p14:creationId xmlns:p14="http://schemas.microsoft.com/office/powerpoint/2010/main" val="304667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620EB3F0-0AA4-466A-80B0-9544ACB0D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25" y="2798653"/>
            <a:ext cx="8088468" cy="36752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774CE44-8ED3-4973-B596-480B4FA87C4E}"/>
              </a:ext>
            </a:extLst>
          </p:cNvPr>
          <p:cNvSpPr/>
          <p:nvPr/>
        </p:nvSpPr>
        <p:spPr>
          <a:xfrm>
            <a:off x="7061199" y="897913"/>
            <a:ext cx="1365715" cy="16831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6AFBE2-5C77-4B7A-A966-A4A51E26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5E916F4-D6B4-4B0D-95DF-11AA813FFA52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E602510-0BE9-4313-9FB4-A4B825EAF2C3}"/>
              </a:ext>
            </a:extLst>
          </p:cNvPr>
          <p:cNvSpPr txBox="1">
            <a:spLocks/>
          </p:cNvSpPr>
          <p:nvPr/>
        </p:nvSpPr>
        <p:spPr>
          <a:xfrm>
            <a:off x="548268" y="497284"/>
            <a:ext cx="10515600" cy="8339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Pipeline Follower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800479-9932-41EB-BD5C-62D8EEB1E71B}"/>
              </a:ext>
            </a:extLst>
          </p:cNvPr>
          <p:cNvSpPr txBox="1"/>
          <p:nvPr/>
        </p:nvSpPr>
        <p:spPr>
          <a:xfrm>
            <a:off x="738460" y="1913093"/>
            <a:ext cx="317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2800" dirty="0"/>
              <a:t>E1_stage</a:t>
            </a:r>
            <a:endParaRPr lang="zh-TW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9E9FAF-26F5-4E3A-8F78-8D7255C222EB}"/>
              </a:ext>
            </a:extLst>
          </p:cNvPr>
          <p:cNvSpPr/>
          <p:nvPr/>
        </p:nvSpPr>
        <p:spPr>
          <a:xfrm>
            <a:off x="1369626" y="4716334"/>
            <a:ext cx="8088468" cy="847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2C20F6-999B-4198-B789-C9B1D0634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744" y="1078270"/>
            <a:ext cx="7045712" cy="139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3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6AFBE2-5C77-4B7A-A966-A4A51E26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E602510-0BE9-4313-9FB4-A4B825EAF2C3}"/>
              </a:ext>
            </a:extLst>
          </p:cNvPr>
          <p:cNvSpPr txBox="1">
            <a:spLocks/>
          </p:cNvSpPr>
          <p:nvPr/>
        </p:nvSpPr>
        <p:spPr>
          <a:xfrm>
            <a:off x="446047" y="423774"/>
            <a:ext cx="10515600" cy="9321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Pipeline Follower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605368-5F28-46C2-8EB3-1E21E7F9F2A8}"/>
              </a:ext>
            </a:extLst>
          </p:cNvPr>
          <p:cNvSpPr txBox="1"/>
          <p:nvPr/>
        </p:nvSpPr>
        <p:spPr>
          <a:xfrm>
            <a:off x="1010191" y="1966641"/>
            <a:ext cx="2087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TW" sz="2400" dirty="0"/>
              <a:t>E2_stage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F81D0C-66EA-4839-97F7-C84E0D198509}"/>
              </a:ext>
            </a:extLst>
          </p:cNvPr>
          <p:cNvSpPr txBox="1"/>
          <p:nvPr/>
        </p:nvSpPr>
        <p:spPr>
          <a:xfrm>
            <a:off x="4335041" y="1966641"/>
            <a:ext cx="1942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TW" sz="2400" dirty="0"/>
              <a:t>WB stage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F343F9-7ED3-4086-997D-01520AA68789}"/>
              </a:ext>
            </a:extLst>
          </p:cNvPr>
          <p:cNvSpPr txBox="1"/>
          <p:nvPr/>
        </p:nvSpPr>
        <p:spPr>
          <a:xfrm>
            <a:off x="7892446" y="3097845"/>
            <a:ext cx="2432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TW" sz="2400" dirty="0"/>
              <a:t>After WB stage</a:t>
            </a:r>
            <a:endParaRPr lang="zh-TW" altLang="en-US" sz="24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F96D39-4D92-4656-8E83-7F824C330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88" y="2506349"/>
            <a:ext cx="3226186" cy="408595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0563085-2602-4AB0-966C-8D6DE95D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041" y="2506349"/>
            <a:ext cx="3168038" cy="408595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25C3920-8C6A-413D-9898-D2B46754E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781" y="3723145"/>
            <a:ext cx="3337119" cy="250283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490E36F-553A-4F57-AD05-B0EC72381D09}"/>
              </a:ext>
            </a:extLst>
          </p:cNvPr>
          <p:cNvSpPr/>
          <p:nvPr/>
        </p:nvSpPr>
        <p:spPr>
          <a:xfrm>
            <a:off x="8255773" y="428448"/>
            <a:ext cx="3337119" cy="16831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92BD99D-E581-4117-BBC5-DE23A3D8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144" y="567498"/>
            <a:ext cx="7205856" cy="13991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F1914D7-731A-46AB-8FF9-90C241605F89}"/>
              </a:ext>
            </a:extLst>
          </p:cNvPr>
          <p:cNvSpPr/>
          <p:nvPr/>
        </p:nvSpPr>
        <p:spPr>
          <a:xfrm>
            <a:off x="446047" y="3604144"/>
            <a:ext cx="3617953" cy="106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1F9EE9F-242E-485B-AD3B-9A6AE30A33BD}"/>
              </a:ext>
            </a:extLst>
          </p:cNvPr>
          <p:cNvSpPr/>
          <p:nvPr/>
        </p:nvSpPr>
        <p:spPr>
          <a:xfrm>
            <a:off x="450388" y="4660900"/>
            <a:ext cx="3617953" cy="106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206301-8E7F-45A3-A96D-11BB28D0BE89}"/>
              </a:ext>
            </a:extLst>
          </p:cNvPr>
          <p:cNvSpPr/>
          <p:nvPr/>
        </p:nvSpPr>
        <p:spPr>
          <a:xfrm>
            <a:off x="7914363" y="4636332"/>
            <a:ext cx="3617953" cy="786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44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6" grpId="0" animBg="1"/>
      <p:bldP spid="16" grpId="1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978F8404-50BC-43BD-937D-19404464B2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4277" y="184785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Pipeline Follower</a:t>
            </a:r>
          </a:p>
          <a:p>
            <a:r>
              <a:rPr lang="en-US" altLang="zh-TW" dirty="0"/>
              <a:t>Assumptions for All Instruction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Assertion Design for Verifying ISA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FIFO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ANDI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AUIPC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LBU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BGE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Trojan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Other Trojan</a:t>
            </a:r>
          </a:p>
        </p:txBody>
      </p:sp>
    </p:spTree>
    <p:extLst>
      <p:ext uri="{BB962C8B-B14F-4D97-AF65-F5344CB8AC3E}">
        <p14:creationId xmlns:p14="http://schemas.microsoft.com/office/powerpoint/2010/main" val="261367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Assumption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7F23EA-CB29-4CAF-99D3-C5B33EA77469}"/>
              </a:ext>
            </a:extLst>
          </p:cNvPr>
          <p:cNvSpPr txBox="1"/>
          <p:nvPr/>
        </p:nvSpPr>
        <p:spPr>
          <a:xfrm>
            <a:off x="838200" y="1752129"/>
            <a:ext cx="395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Restricting Instruction Input</a:t>
            </a:r>
            <a:endParaRPr lang="zh-TW" altLang="en-US" sz="24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3A32ACA-CEFC-4CBE-899E-933F748B280B}"/>
              </a:ext>
            </a:extLst>
          </p:cNvPr>
          <p:cNvGrpSpPr/>
          <p:nvPr/>
        </p:nvGrpSpPr>
        <p:grpSpPr>
          <a:xfrm>
            <a:off x="6604964" y="3541120"/>
            <a:ext cx="5365363" cy="2575037"/>
            <a:chOff x="4720640" y="2422308"/>
            <a:chExt cx="6724650" cy="3466958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9ACEA59-0B50-4A50-842B-96CAB06D8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0265"/>
            <a:stretch/>
          </p:blipFill>
          <p:spPr>
            <a:xfrm>
              <a:off x="4720640" y="2422308"/>
              <a:ext cx="6724650" cy="241465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0DDC478-698D-4920-A900-6DA3F7BE6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742"/>
            <a:stretch/>
          </p:blipFill>
          <p:spPr>
            <a:xfrm>
              <a:off x="4720640" y="4718942"/>
              <a:ext cx="6724650" cy="1170324"/>
            </a:xfrm>
            <a:prstGeom prst="rect">
              <a:avLst/>
            </a:prstGeom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06A66B9-861B-49B4-9A9F-5DE72CC3B2C0}"/>
              </a:ext>
            </a:extLst>
          </p:cNvPr>
          <p:cNvGrpSpPr/>
          <p:nvPr/>
        </p:nvGrpSpPr>
        <p:grpSpPr>
          <a:xfrm>
            <a:off x="6594398" y="1812099"/>
            <a:ext cx="5214466" cy="1197782"/>
            <a:chOff x="6594398" y="1812099"/>
            <a:chExt cx="5214466" cy="1197782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8BC0A06D-6E9D-4E34-9297-558C725DC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4963" y="2392702"/>
              <a:ext cx="5193337" cy="617179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D2EAE89-4D22-464C-9D9E-50B8A478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4398" y="1812099"/>
              <a:ext cx="5214466" cy="609483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BEE4FB4B-E551-40E8-8C15-01ACC77E4973}"/>
              </a:ext>
            </a:extLst>
          </p:cNvPr>
          <p:cNvSpPr/>
          <p:nvPr/>
        </p:nvSpPr>
        <p:spPr>
          <a:xfrm>
            <a:off x="9424619" y="1773999"/>
            <a:ext cx="595681" cy="1395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1E71DB0-E55C-45B6-9C9B-776581338040}"/>
              </a:ext>
            </a:extLst>
          </p:cNvPr>
          <p:cNvSpPr/>
          <p:nvPr/>
        </p:nvSpPr>
        <p:spPr>
          <a:xfrm>
            <a:off x="8318501" y="1764829"/>
            <a:ext cx="444500" cy="1424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B48253-24FE-4D30-BC10-2B675B72B96A}"/>
              </a:ext>
            </a:extLst>
          </p:cNvPr>
          <p:cNvSpPr/>
          <p:nvPr/>
        </p:nvSpPr>
        <p:spPr>
          <a:xfrm>
            <a:off x="8369302" y="3610958"/>
            <a:ext cx="444500" cy="2527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344E9EF-08C1-4839-AA4C-6921B64F7034}"/>
              </a:ext>
            </a:extLst>
          </p:cNvPr>
          <p:cNvSpPr/>
          <p:nvPr/>
        </p:nvSpPr>
        <p:spPr>
          <a:xfrm>
            <a:off x="9506560" y="3588241"/>
            <a:ext cx="602640" cy="2527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2D5EF7-2FC4-497B-8206-5993EBEE5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38" y="3009881"/>
            <a:ext cx="5249313" cy="4616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3DFB7B-ED1A-49C5-B9E3-1DCDEB666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653374"/>
            <a:ext cx="4998396" cy="68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9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18" grpId="1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1A0B04-7E74-41E7-9A5C-DE00C482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CC88B3-F200-4612-8B38-C981A01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16F4-D6B4-4B0D-95DF-11AA813FFA52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E876B2BB-1E2B-4DEC-B3A0-7C614CB8621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90688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Pipeline Follower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Assumptions for All Instruction</a:t>
            </a:r>
          </a:p>
          <a:p>
            <a:r>
              <a:rPr lang="en-US" altLang="zh-TW" dirty="0"/>
              <a:t>Assertion Design for Verifying ISA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/>
              <a:t>FIFO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/>
              <a:t>ANDI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/>
              <a:t>AUIPC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/>
              <a:t>LBU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altLang="zh-TW" dirty="0"/>
              <a:t>BGE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Trojan</a:t>
            </a:r>
          </a:p>
          <a:p>
            <a:r>
              <a:rPr lang="en-US" altLang="zh-TW" dirty="0">
                <a:solidFill>
                  <a:schemeClr val="bg2">
                    <a:lumMod val="75000"/>
                  </a:schemeClr>
                </a:solidFill>
              </a:rPr>
              <a:t>Other Trojan</a:t>
            </a:r>
          </a:p>
        </p:txBody>
      </p:sp>
    </p:spTree>
    <p:extLst>
      <p:ext uri="{BB962C8B-B14F-4D97-AF65-F5344CB8AC3E}">
        <p14:creationId xmlns:p14="http://schemas.microsoft.com/office/powerpoint/2010/main" val="5977389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</TotalTime>
  <Words>3183</Words>
  <Application>Microsoft Office PowerPoint</Application>
  <PresentationFormat>寬螢幕</PresentationFormat>
  <Paragraphs>485</Paragraphs>
  <Slides>38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Times New Roman</vt:lpstr>
      <vt:lpstr>1_Office 佈景主題</vt:lpstr>
      <vt:lpstr>Project1_Group23</vt:lpstr>
      <vt:lpstr>Outline</vt:lpstr>
      <vt:lpstr>Outline</vt:lpstr>
      <vt:lpstr>Pipeline Follower</vt:lpstr>
      <vt:lpstr>PowerPoint 簡報</vt:lpstr>
      <vt:lpstr>PowerPoint 簡報</vt:lpstr>
      <vt:lpstr>Outline</vt:lpstr>
      <vt:lpstr>Assumption</vt:lpstr>
      <vt:lpstr>Outline</vt:lpstr>
      <vt:lpstr>FIFO</vt:lpstr>
      <vt:lpstr>FIFO</vt:lpstr>
      <vt:lpstr>FIFO</vt:lpstr>
      <vt:lpstr>FIFO</vt:lpstr>
      <vt:lpstr>FIFO</vt:lpstr>
      <vt:lpstr>ANDI</vt:lpstr>
      <vt:lpstr>ANDI</vt:lpstr>
      <vt:lpstr>ANDI</vt:lpstr>
      <vt:lpstr>AUIPC</vt:lpstr>
      <vt:lpstr>AUIPC</vt:lpstr>
      <vt:lpstr>AUIPC</vt:lpstr>
      <vt:lpstr>LBU</vt:lpstr>
      <vt:lpstr>LBU</vt:lpstr>
      <vt:lpstr>LBU</vt:lpstr>
      <vt:lpstr>LBU</vt:lpstr>
      <vt:lpstr>LBU</vt:lpstr>
      <vt:lpstr>LBU</vt:lpstr>
      <vt:lpstr>LBU</vt:lpstr>
      <vt:lpstr>LBU</vt:lpstr>
      <vt:lpstr>BGE</vt:lpstr>
      <vt:lpstr>BGE</vt:lpstr>
      <vt:lpstr>BGE</vt:lpstr>
      <vt:lpstr>Outline</vt:lpstr>
      <vt:lpstr>Trojan</vt:lpstr>
      <vt:lpstr>Trojan</vt:lpstr>
      <vt:lpstr>Outline</vt:lpstr>
      <vt:lpstr>Other Trojan</vt:lpstr>
      <vt:lpstr>Other Trojan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FV Project I  Data Integrity Verification with Model Checking</dc:title>
  <dc:creator>王朝宇 WANG,CHAO-YU</dc:creator>
  <cp:lastModifiedBy>念泓 吳</cp:lastModifiedBy>
  <cp:revision>220</cp:revision>
  <dcterms:created xsi:type="dcterms:W3CDTF">2022-07-28T07:32:05Z</dcterms:created>
  <dcterms:modified xsi:type="dcterms:W3CDTF">2023-11-13T07:31:55Z</dcterms:modified>
</cp:coreProperties>
</file>